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339" r:id="rId3"/>
    <p:sldId id="290" r:id="rId4"/>
    <p:sldId id="332" r:id="rId5"/>
    <p:sldId id="257" r:id="rId6"/>
    <p:sldId id="291" r:id="rId7"/>
    <p:sldId id="261" r:id="rId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3FF"/>
    <a:srgbClr val="FF65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74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1B774-408E-4F03-AB7F-E7D4B1288E4C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F15BB-46F6-43AE-B0D1-102DCE6C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51E-C8CB-464D-A9CC-3D55471C76E3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76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4D6E-CD2B-4A60-95EF-7740281FD19B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800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C308-E5E0-4E4E-B104-05A72C44D441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402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AC98-83FF-4FFF-B570-CBAE88EF0477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  <p:sp>
        <p:nvSpPr>
          <p:cNvPr id="6" name="Oval 5"/>
          <p:cNvSpPr/>
          <p:nvPr userDrawn="1"/>
        </p:nvSpPr>
        <p:spPr>
          <a:xfrm>
            <a:off x="307011" y="228589"/>
            <a:ext cx="14968279" cy="1099431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3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Titr" panose="00000700000000000000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>
                <a:cs typeface="B Traffic" panose="00000400000000000000" pitchFamily="2" charset="-78"/>
              </a:defRPr>
            </a:lvl1pPr>
            <a:lvl2pPr>
              <a:lnSpc>
                <a:spcPct val="150000"/>
              </a:lnSpc>
              <a:defRPr>
                <a:cs typeface="B Traffic" panose="00000400000000000000" pitchFamily="2" charset="-78"/>
              </a:defRPr>
            </a:lvl2pPr>
            <a:lvl3pPr>
              <a:lnSpc>
                <a:spcPct val="150000"/>
              </a:lnSpc>
              <a:defRPr>
                <a:cs typeface="B Traffic" panose="00000400000000000000" pitchFamily="2" charset="-78"/>
              </a:defRPr>
            </a:lvl3pPr>
            <a:lvl4pPr>
              <a:lnSpc>
                <a:spcPct val="150000"/>
              </a:lnSpc>
              <a:defRPr>
                <a:cs typeface="B Traffic" panose="00000400000000000000" pitchFamily="2" charset="-78"/>
              </a:defRPr>
            </a:lvl4pPr>
            <a:lvl5pPr>
              <a:lnSpc>
                <a:spcPct val="150000"/>
              </a:lnSpc>
              <a:defRPr>
                <a:cs typeface="B Traffic" panose="00000400000000000000" pitchFamily="2" charset="-7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F201-6312-4500-9785-FF1FE1A9064C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0836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2942-901E-4252-8D7B-6BCD9DF115CC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5200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3665-4AE1-4D3E-BE88-877C58C8814A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499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EE14-CF9B-42F4-8FC2-10DEB081C695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536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E2AF-E7FD-45D2-9AEA-459173009BC2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132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245E-64F2-464D-A36E-D19913416DC6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0156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530B-7789-44E2-8C58-44B944C61CC2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438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D9D7-D3B6-4B8B-8B38-5F0E70A1B111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9544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9225-918D-4DD2-B87D-914F20EF4F0F}" type="datetime8">
              <a:rPr lang="fa-IR" smtClean="0"/>
              <a:t>23 دسامبر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instagram: Shahrad_Teaching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E42D4-A56F-4ED3-98C8-08AD37A625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050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800459"/>
            <a:ext cx="12192000" cy="567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037" y="2724741"/>
            <a:ext cx="9144000" cy="2387600"/>
          </a:xfrm>
        </p:spPr>
        <p:txBody>
          <a:bodyPr>
            <a:normAutofit/>
          </a:bodyPr>
          <a:lstStyle/>
          <a:p>
            <a:r>
              <a:rPr lang="fa-IR" sz="13800" dirty="0" smtClean="0">
                <a:solidFill>
                  <a:schemeClr val="bg2"/>
                </a:solidFill>
                <a:cs typeface="B Farnaz" panose="00000400000000000000" pitchFamily="2" charset="-78"/>
              </a:rPr>
              <a:t>کاربردهای آن</a:t>
            </a:r>
            <a:endParaRPr lang="fa-IR" sz="13800" dirty="0">
              <a:solidFill>
                <a:schemeClr val="bg2"/>
              </a:solidFill>
              <a:cs typeface="B Farnaz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4057" y="1881421"/>
            <a:ext cx="1073496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بیوانفورماتیک</a:t>
            </a:r>
            <a:endParaRPr lang="fa-IR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89973" y="3312582"/>
            <a:ext cx="7280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9600" dirty="0">
                <a:cs typeface="B Farnaz" panose="00000400000000000000" pitchFamily="2" charset="-78"/>
              </a:rPr>
              <a:t>و</a:t>
            </a:r>
            <a:endParaRPr lang="fa-IR" sz="96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1</a:t>
            </a:fld>
            <a:endParaRPr lang="fa-IR"/>
          </a:p>
        </p:txBody>
      </p:sp>
      <p:pic>
        <p:nvPicPr>
          <p:cNvPr id="2050" name="Picture 2" descr="Mass spectrometry and systems biology approaches in drug target discover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779" y="1609206"/>
            <a:ext cx="3555434" cy="189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9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2</a:t>
            </a:fld>
            <a:endParaRPr lang="fa-IR"/>
          </a:p>
        </p:txBody>
      </p:sp>
      <p:pic>
        <p:nvPicPr>
          <p:cNvPr id="6146" name="Picture 2" descr="What is Bioinformatics?. Conceptualizing biology in terms of molecules and  then applying “informatics” techniques from math, computer science, and  statistics. - ppt downloa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54" y="365125"/>
            <a:ext cx="7988300" cy="599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1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جواب سوالهای زیر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طراحی داروهای یک بیماری</a:t>
            </a:r>
            <a:endParaRPr lang="en-US" dirty="0" smtClean="0"/>
          </a:p>
          <a:p>
            <a:r>
              <a:rPr lang="fa-IR" dirty="0" smtClean="0"/>
              <a:t>راهکارهای اصلاح ژن معیوب</a:t>
            </a:r>
          </a:p>
          <a:p>
            <a:r>
              <a:rPr lang="fa-IR" dirty="0" smtClean="0"/>
              <a:t>راههای شناسنایی شیوه درمان بیماری و یا ویروسهایی مانند کرونا</a:t>
            </a:r>
            <a:r>
              <a:rPr lang="en-US" dirty="0" smtClean="0"/>
              <a:t> </a:t>
            </a:r>
            <a:endParaRPr lang="fa-IR" dirty="0" smtClean="0"/>
          </a:p>
          <a:p>
            <a:r>
              <a:rPr lang="fa-IR" dirty="0" smtClean="0"/>
              <a:t>شناسایی تفاوت گیاهان (مثلا تفاوت بین انوع گیاهان پسته)</a:t>
            </a:r>
          </a:p>
          <a:p>
            <a:r>
              <a:rPr lang="fa-IR" dirty="0" smtClean="0"/>
              <a:t>محصولات تراریخته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</a:p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73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487" y="493485"/>
            <a:ext cx="8161454" cy="567916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39800" y="1627867"/>
            <a:ext cx="10515600" cy="1325563"/>
          </a:xfrm>
        </p:spPr>
        <p:txBody>
          <a:bodyPr/>
          <a:lstStyle/>
          <a:p>
            <a:r>
              <a:rPr lang="fa-IR" dirty="0" smtClean="0">
                <a:solidFill>
                  <a:srgbClr val="6C63FF"/>
                </a:solidFill>
              </a:rPr>
              <a:t>بیوانفورماتیک </a:t>
            </a:r>
            <a:r>
              <a:rPr lang="fa-IR" dirty="0" smtClean="0"/>
              <a:t>چیست؟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81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ioinformatics- Introduction and Applica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" r="41486"/>
          <a:stretch/>
        </p:blipFill>
        <p:spPr bwMode="auto">
          <a:xfrm>
            <a:off x="455054" y="886238"/>
            <a:ext cx="5640946" cy="554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276" y="1529411"/>
            <a:ext cx="5519670" cy="3106983"/>
          </a:xfrm>
        </p:spPr>
        <p:txBody>
          <a:bodyPr/>
          <a:lstStyle/>
          <a:p>
            <a:r>
              <a:rPr lang="fa-IR" dirty="0"/>
              <a:t>بیوانفورماتیک، یک دانش بین رشته‌ای است که بنابه ماهیت خود، با علوم مختلف </a:t>
            </a:r>
            <a:r>
              <a:rPr lang="fa-IR" dirty="0" smtClean="0"/>
              <a:t>زیست‌شناسی</a:t>
            </a:r>
            <a:r>
              <a:rPr lang="fa-IR" dirty="0"/>
              <a:t>، ریاضی، آمار، فیزیک و کامپیوتر، در ارتباط همیشگی است.</a:t>
            </a:r>
          </a:p>
        </p:txBody>
      </p:sp>
      <p:sp>
        <p:nvSpPr>
          <p:cNvPr id="5" name="Rectangle 4"/>
          <p:cNvSpPr/>
          <p:nvPr/>
        </p:nvSpPr>
        <p:spPr>
          <a:xfrm>
            <a:off x="6217276" y="4267861"/>
            <a:ext cx="55196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solidFill>
                  <a:srgbClr val="202122"/>
                </a:solidFill>
                <a:latin typeface=".Arabic UI Text"/>
                <a:cs typeface="B Traffic" panose="00000400000000000000" pitchFamily="2" charset="-78"/>
              </a:rPr>
              <a:t>بیوانفورماتیک </a:t>
            </a:r>
            <a:r>
              <a:rPr lang="fa-IR" sz="2800" dirty="0">
                <a:solidFill>
                  <a:srgbClr val="202122"/>
                </a:solidFill>
                <a:latin typeface=".Arabic UI Text"/>
                <a:cs typeface="B Traffic" panose="00000400000000000000" pitchFamily="2" charset="-78"/>
              </a:rPr>
              <a:t>یک دانش بین رشته‌ای است که شامل روش‌ها و نرم‌افزارهایی برای فهم اطلاعات زیستی است.</a:t>
            </a:r>
            <a:endParaRPr lang="fa-IR" sz="2800" dirty="0">
              <a:cs typeface="B Traffic" panose="00000400000000000000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21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هم خانواده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b="1" dirty="0" smtClean="0"/>
              <a:t>زیست‌داده‌ورزی</a:t>
            </a:r>
          </a:p>
          <a:p>
            <a:r>
              <a:rPr lang="fa-IR" dirty="0"/>
              <a:t>واژه‌های بیوانفورماتیک و زیست‌شناسی محاسباتی اغلب به‌جای یکدیگر به‌کار می‌روند</a:t>
            </a:r>
            <a:r>
              <a:rPr lang="fa-IR" dirty="0" smtClean="0"/>
              <a:t>.</a:t>
            </a:r>
          </a:p>
          <a:p>
            <a:r>
              <a:rPr lang="fa-IR" dirty="0"/>
              <a:t>زيست شناسي سامانه اي</a:t>
            </a:r>
          </a:p>
          <a:p>
            <a:pPr lvl="1"/>
            <a:r>
              <a:rPr lang="fa-IR" dirty="0"/>
              <a:t>بيوتكونوژي سامانه اي</a:t>
            </a:r>
          </a:p>
          <a:p>
            <a:pPr lvl="1"/>
            <a:r>
              <a:rPr lang="fa-IR" dirty="0"/>
              <a:t>زيست شناسي سامانه اي محاسباتي</a:t>
            </a:r>
          </a:p>
          <a:p>
            <a:r>
              <a:rPr lang="fa-IR" dirty="0"/>
              <a:t>داده كاوي پزشكي</a:t>
            </a:r>
          </a:p>
          <a:p>
            <a:pPr marL="914400" lvl="2" indent="0">
              <a:buNone/>
            </a:pPr>
            <a:r>
              <a:rPr lang="fa-IR" dirty="0"/>
              <a:t>			</a:t>
            </a:r>
          </a:p>
          <a:p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89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رشته‌های دیگر ترکیبی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2" y="503815"/>
            <a:ext cx="6194792" cy="590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42D4-A56F-4ED3-98C8-08AD37A62576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642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18059</TotalTime>
  <Words>128</Words>
  <Application>Microsoft Office PowerPoint</Application>
  <PresentationFormat>Widescreen</PresentationFormat>
  <Paragraphs>28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.Arabic UI Text</vt:lpstr>
      <vt:lpstr>Arial</vt:lpstr>
      <vt:lpstr>B Farnaz</vt:lpstr>
      <vt:lpstr>B Titr</vt:lpstr>
      <vt:lpstr>B Traffic</vt:lpstr>
      <vt:lpstr>Calibri</vt:lpstr>
      <vt:lpstr>Calibri Light</vt:lpstr>
      <vt:lpstr>Times New Roman</vt:lpstr>
      <vt:lpstr>Office Theme</vt:lpstr>
      <vt:lpstr>کاربردهای آن</vt:lpstr>
      <vt:lpstr>PowerPoint Presentation</vt:lpstr>
      <vt:lpstr>جواب سوالهای زیر</vt:lpstr>
      <vt:lpstr>بیوانفورماتیک چیست؟</vt:lpstr>
      <vt:lpstr>PowerPoint Presentation</vt:lpstr>
      <vt:lpstr>هم خانواده ها</vt:lpstr>
      <vt:lpstr>رشته‌های دیگر ترکیبی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Shahrad</dc:creator>
  <cp:lastModifiedBy>ip330</cp:lastModifiedBy>
  <cp:revision>116</cp:revision>
  <dcterms:created xsi:type="dcterms:W3CDTF">2020-11-25T16:32:03Z</dcterms:created>
  <dcterms:modified xsi:type="dcterms:W3CDTF">2020-12-23T19:31:01Z</dcterms:modified>
</cp:coreProperties>
</file>