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7"/>
  </p:notesMasterIdLst>
  <p:handoutMasterIdLst>
    <p:handoutMasterId r:id="rId18"/>
  </p:handoutMasterIdLst>
  <p:sldIdLst>
    <p:sldId id="290" r:id="rId2"/>
    <p:sldId id="258" r:id="rId3"/>
    <p:sldId id="330" r:id="rId4"/>
    <p:sldId id="331" r:id="rId5"/>
    <p:sldId id="329" r:id="rId6"/>
    <p:sldId id="291" r:id="rId7"/>
    <p:sldId id="292" r:id="rId8"/>
    <p:sldId id="293" r:id="rId9"/>
    <p:sldId id="294" r:id="rId10"/>
    <p:sldId id="295" r:id="rId11"/>
    <p:sldId id="296" r:id="rId12"/>
    <p:sldId id="297" r:id="rId13"/>
    <p:sldId id="298" r:id="rId14"/>
    <p:sldId id="299"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82A0EB-09F0-4AF2-AC19-69FC01916357}">
          <p14:sldIdLst>
            <p14:sldId id="290"/>
            <p14:sldId id="258"/>
            <p14:sldId id="330"/>
            <p14:sldId id="331"/>
            <p14:sldId id="329"/>
            <p14:sldId id="291"/>
            <p14:sldId id="292"/>
            <p14:sldId id="293"/>
            <p14:sldId id="294"/>
            <p14:sldId id="295"/>
            <p14:sldId id="296"/>
            <p14:sldId id="297"/>
            <p14:sldId id="298"/>
            <p14:sldId id="299"/>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iyand@yahoo.com" initials="p" lastIdx="1" clrIdx="0">
    <p:extLst>
      <p:ext uri="{19B8F6BF-5375-455C-9EA6-DF929625EA0E}">
        <p15:presenceInfo xmlns:p15="http://schemas.microsoft.com/office/powerpoint/2012/main" userId="2e6c608d057290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5A4E"/>
    <a:srgbClr val="57395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86372" autoAdjust="0"/>
  </p:normalViewPr>
  <p:slideViewPr>
    <p:cSldViewPr snapToGrid="0">
      <p:cViewPr varScale="1">
        <p:scale>
          <a:sx n="68" d="100"/>
          <a:sy n="68" d="100"/>
        </p:scale>
        <p:origin x="810" y="48"/>
      </p:cViewPr>
      <p:guideLst/>
    </p:cSldViewPr>
  </p:slideViewPr>
  <p:outlineViewPr>
    <p:cViewPr>
      <p:scale>
        <a:sx n="33" d="100"/>
        <a:sy n="33" d="100"/>
      </p:scale>
      <p:origin x="0" y="-2932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66BE2-AE1E-4451-B9F1-1C8F85D4F8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185529-08DE-4621-8AC1-F694013E02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F547B7-B9B7-4177-9A5A-80BDAB1FD165}" type="datetimeFigureOut">
              <a:rPr lang="en-US" smtClean="0"/>
              <a:t>11/18/2021</a:t>
            </a:fld>
            <a:endParaRPr lang="en-US" dirty="0"/>
          </a:p>
        </p:txBody>
      </p:sp>
      <p:sp>
        <p:nvSpPr>
          <p:cNvPr id="4" name="Footer Placeholder 3">
            <a:extLst>
              <a:ext uri="{FF2B5EF4-FFF2-40B4-BE49-F238E27FC236}">
                <a16:creationId xmlns:a16="http://schemas.microsoft.com/office/drawing/2014/main" id="{0E211EE0-4F3F-43A8-A4B1-D8C26EC3B5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66EE21-2BF3-436B-952A-31D96BD185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407907-C2EA-46B4-A936-6ACF43F01B63}" type="slidenum">
              <a:rPr lang="en-US" smtClean="0"/>
              <a:t>‹#›</a:t>
            </a:fld>
            <a:endParaRPr lang="en-US" dirty="0"/>
          </a:p>
        </p:txBody>
      </p:sp>
    </p:spTree>
    <p:extLst>
      <p:ext uri="{BB962C8B-B14F-4D97-AF65-F5344CB8AC3E}">
        <p14:creationId xmlns:p14="http://schemas.microsoft.com/office/powerpoint/2010/main" val="2631158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982BA-7124-495B-92D8-3A1F87A8BEBA}" type="datetimeFigureOut">
              <a:rPr lang="en-US" smtClean="0"/>
              <a:t>11/18/2021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553E2-09CF-4CE0-9AA2-793A4B73305B}" type="slidenum">
              <a:rPr lang="en-US" smtClean="0"/>
              <a:t>‹#›</a:t>
            </a:fld>
            <a:endParaRPr lang="en-US" dirty="0"/>
          </a:p>
        </p:txBody>
      </p:sp>
    </p:spTree>
    <p:extLst>
      <p:ext uri="{BB962C8B-B14F-4D97-AF65-F5344CB8AC3E}">
        <p14:creationId xmlns:p14="http://schemas.microsoft.com/office/powerpoint/2010/main" val="40142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sz="2400" dirty="0">
              <a:solidFill>
                <a:schemeClr val="tx1"/>
              </a:solidFill>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53B553E2-09CF-4CE0-9AA2-793A4B73305B}" type="slidenum">
              <a:rPr lang="en-US" smtClean="0"/>
              <a:t>15</a:t>
            </a:fld>
            <a:endParaRPr lang="en-US" dirty="0"/>
          </a:p>
        </p:txBody>
      </p:sp>
    </p:spTree>
    <p:extLst>
      <p:ext uri="{BB962C8B-B14F-4D97-AF65-F5344CB8AC3E}">
        <p14:creationId xmlns:p14="http://schemas.microsoft.com/office/powerpoint/2010/main" val="28669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4724-F0D9-4403-9BA5-BF62018F3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E70C-DBBC-463A-8E41-AC7FEDA25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DE57A-307F-46D5-8ADA-09A99C9FBD84}"/>
              </a:ext>
            </a:extLst>
          </p:cNvPr>
          <p:cNvSpPr>
            <a:spLocks noGrp="1"/>
          </p:cNvSpPr>
          <p:nvPr>
            <p:ph type="dt" sz="half" idx="10"/>
          </p:nvPr>
        </p:nvSpPr>
        <p:spPr/>
        <p:txBody>
          <a:bodyPr/>
          <a:lstStyle/>
          <a:p>
            <a:fld id="{7FBB9343-F3C0-4912-9070-5BF473632D99}" type="datetime1">
              <a:rPr lang="en-US" smtClean="0"/>
              <a:t>11/18/2021</a:t>
            </a:fld>
            <a:endParaRPr lang="en-US" dirty="0"/>
          </a:p>
        </p:txBody>
      </p:sp>
      <p:sp>
        <p:nvSpPr>
          <p:cNvPr id="5" name="Footer Placeholder 4">
            <a:extLst>
              <a:ext uri="{FF2B5EF4-FFF2-40B4-BE49-F238E27FC236}">
                <a16:creationId xmlns:a16="http://schemas.microsoft.com/office/drawing/2014/main" id="{6DB6B563-D30E-4575-A524-C741B1A45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026E32-1C63-4CC3-AE6F-95DE7B29958D}"/>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768241485"/>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4047-9229-45FA-B68B-32D641C7E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E57A2C-7162-4DC0-85E5-A9ACEBE256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27869-E280-4F79-89F1-E7ADD975523E}"/>
              </a:ext>
            </a:extLst>
          </p:cNvPr>
          <p:cNvSpPr>
            <a:spLocks noGrp="1"/>
          </p:cNvSpPr>
          <p:nvPr>
            <p:ph type="dt" sz="half" idx="10"/>
          </p:nvPr>
        </p:nvSpPr>
        <p:spPr/>
        <p:txBody>
          <a:bodyPr/>
          <a:lstStyle/>
          <a:p>
            <a:fld id="{39DAD790-487B-4DF3-9941-2BD3A78A1F41}" type="datetime1">
              <a:rPr lang="en-US" smtClean="0"/>
              <a:t>11/18/2021</a:t>
            </a:fld>
            <a:endParaRPr lang="en-US" dirty="0"/>
          </a:p>
        </p:txBody>
      </p:sp>
      <p:sp>
        <p:nvSpPr>
          <p:cNvPr id="5" name="Footer Placeholder 4">
            <a:extLst>
              <a:ext uri="{FF2B5EF4-FFF2-40B4-BE49-F238E27FC236}">
                <a16:creationId xmlns:a16="http://schemas.microsoft.com/office/drawing/2014/main" id="{51ECE6B0-7AFF-4635-9621-8722C3EE8A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F95F4E-9A5D-447F-B4D6-B62BB13C2742}"/>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2209995866"/>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0A9BA-BCD1-4102-8B94-E5D6B5232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B5832-1C2F-4014-8169-A0DB28635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627D8-1B57-4DE1-866D-AF95B9C1D918}"/>
              </a:ext>
            </a:extLst>
          </p:cNvPr>
          <p:cNvSpPr>
            <a:spLocks noGrp="1"/>
          </p:cNvSpPr>
          <p:nvPr>
            <p:ph type="dt" sz="half" idx="10"/>
          </p:nvPr>
        </p:nvSpPr>
        <p:spPr/>
        <p:txBody>
          <a:bodyPr/>
          <a:lstStyle/>
          <a:p>
            <a:fld id="{41ADB33A-9A50-4D37-9933-AE2ACA48631E}" type="datetime1">
              <a:rPr lang="en-US" smtClean="0"/>
              <a:t>11/18/2021</a:t>
            </a:fld>
            <a:endParaRPr lang="en-US" dirty="0"/>
          </a:p>
        </p:txBody>
      </p:sp>
      <p:sp>
        <p:nvSpPr>
          <p:cNvPr id="5" name="Footer Placeholder 4">
            <a:extLst>
              <a:ext uri="{FF2B5EF4-FFF2-40B4-BE49-F238E27FC236}">
                <a16:creationId xmlns:a16="http://schemas.microsoft.com/office/drawing/2014/main" id="{EEAE06EC-0481-4CA0-81B9-EF1D7F0F35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FEEBF-0B9A-44D6-ADD7-155A948F48E4}"/>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1879986"/>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8955-B266-41BB-84C1-F82EA9E95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7D1D5-8EE3-48CE-9E32-2977F48E6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B4FB7-5365-4C7F-8568-DE556A06C803}"/>
              </a:ext>
            </a:extLst>
          </p:cNvPr>
          <p:cNvSpPr>
            <a:spLocks noGrp="1"/>
          </p:cNvSpPr>
          <p:nvPr>
            <p:ph type="dt" sz="half" idx="10"/>
          </p:nvPr>
        </p:nvSpPr>
        <p:spPr/>
        <p:txBody>
          <a:bodyPr/>
          <a:lstStyle/>
          <a:p>
            <a:fld id="{7C145A17-C401-4CC5-ACA3-C34A5D5CB859}" type="datetime1">
              <a:rPr lang="en-US" smtClean="0"/>
              <a:t>11/18/2021</a:t>
            </a:fld>
            <a:endParaRPr lang="en-US" dirty="0"/>
          </a:p>
        </p:txBody>
      </p:sp>
      <p:sp>
        <p:nvSpPr>
          <p:cNvPr id="5" name="Footer Placeholder 4">
            <a:extLst>
              <a:ext uri="{FF2B5EF4-FFF2-40B4-BE49-F238E27FC236}">
                <a16:creationId xmlns:a16="http://schemas.microsoft.com/office/drawing/2014/main" id="{D1F25A20-77A4-4183-A335-20C3E8B502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2CB62-08D8-40E8-8D55-601850FFF245}"/>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270570369"/>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72EB-66AE-4756-8454-D743DA58ED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D0BA2-F1C4-4329-AB5E-0AB121936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33703-6903-4DC1-A922-E34C5064A5CE}"/>
              </a:ext>
            </a:extLst>
          </p:cNvPr>
          <p:cNvSpPr>
            <a:spLocks noGrp="1"/>
          </p:cNvSpPr>
          <p:nvPr>
            <p:ph type="dt" sz="half" idx="10"/>
          </p:nvPr>
        </p:nvSpPr>
        <p:spPr/>
        <p:txBody>
          <a:bodyPr/>
          <a:lstStyle/>
          <a:p>
            <a:fld id="{8D097F94-87B6-4426-8EB1-73F07A1F136B}" type="datetime1">
              <a:rPr lang="en-US" smtClean="0"/>
              <a:t>11/18/2021</a:t>
            </a:fld>
            <a:endParaRPr lang="en-US" dirty="0"/>
          </a:p>
        </p:txBody>
      </p:sp>
      <p:sp>
        <p:nvSpPr>
          <p:cNvPr id="5" name="Footer Placeholder 4">
            <a:extLst>
              <a:ext uri="{FF2B5EF4-FFF2-40B4-BE49-F238E27FC236}">
                <a16:creationId xmlns:a16="http://schemas.microsoft.com/office/drawing/2014/main" id="{4F7A8D24-EF23-41DE-98AE-DBCC2B7BBD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FECF11-6C23-445C-A99A-3E1E517AE24B}"/>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3304701251"/>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6597-C88E-4678-8A22-4EAD4A6A0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1D372-8DBA-4C20-B342-98D328920D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F0638B-B3DE-478A-96B7-CAF87530A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32A99-A1DA-45BC-9FC6-57B8089024DC}"/>
              </a:ext>
            </a:extLst>
          </p:cNvPr>
          <p:cNvSpPr>
            <a:spLocks noGrp="1"/>
          </p:cNvSpPr>
          <p:nvPr>
            <p:ph type="dt" sz="half" idx="10"/>
          </p:nvPr>
        </p:nvSpPr>
        <p:spPr/>
        <p:txBody>
          <a:bodyPr/>
          <a:lstStyle/>
          <a:p>
            <a:fld id="{505DDE26-769B-406A-B95F-A97DCE4D6B6D}" type="datetime1">
              <a:rPr lang="en-US" smtClean="0"/>
              <a:t>11/18/2021</a:t>
            </a:fld>
            <a:endParaRPr lang="en-US" dirty="0"/>
          </a:p>
        </p:txBody>
      </p:sp>
      <p:sp>
        <p:nvSpPr>
          <p:cNvPr id="6" name="Footer Placeholder 5">
            <a:extLst>
              <a:ext uri="{FF2B5EF4-FFF2-40B4-BE49-F238E27FC236}">
                <a16:creationId xmlns:a16="http://schemas.microsoft.com/office/drawing/2014/main" id="{3F08895C-0A6C-4AE8-B7DB-5E1E186861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0310BA-CEFB-4552-85E3-B3EBEAEF946E}"/>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2317072763"/>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14FD-86FE-4AD4-BA9C-5E63468A3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3A64C2-0798-443D-8244-28C241880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D4925-9176-4E29-80D3-4BFEE4332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DBEFE-3EDB-498E-AA09-039FA36D4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B753B-3DDC-4D22-9796-D2E0B9A8C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F42A0D-CA64-454F-9D0F-E0115762A055}"/>
              </a:ext>
            </a:extLst>
          </p:cNvPr>
          <p:cNvSpPr>
            <a:spLocks noGrp="1"/>
          </p:cNvSpPr>
          <p:nvPr>
            <p:ph type="dt" sz="half" idx="10"/>
          </p:nvPr>
        </p:nvSpPr>
        <p:spPr/>
        <p:txBody>
          <a:bodyPr/>
          <a:lstStyle/>
          <a:p>
            <a:fld id="{93C62D27-5FDF-482A-B7A2-26861FFBC551}" type="datetime1">
              <a:rPr lang="en-US" smtClean="0"/>
              <a:t>11/18/2021</a:t>
            </a:fld>
            <a:endParaRPr lang="en-US" dirty="0"/>
          </a:p>
        </p:txBody>
      </p:sp>
      <p:sp>
        <p:nvSpPr>
          <p:cNvPr id="8" name="Footer Placeholder 7">
            <a:extLst>
              <a:ext uri="{FF2B5EF4-FFF2-40B4-BE49-F238E27FC236}">
                <a16:creationId xmlns:a16="http://schemas.microsoft.com/office/drawing/2014/main" id="{359028F1-5F59-4EFC-A92F-75F5626343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1543A2-47B0-4DAA-ACD1-A39C67EBFFB8}"/>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57241715"/>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1BC4-199B-4ECA-9BF1-5042B0485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65B87-3F17-406A-BC6B-70774F2A4607}"/>
              </a:ext>
            </a:extLst>
          </p:cNvPr>
          <p:cNvSpPr>
            <a:spLocks noGrp="1"/>
          </p:cNvSpPr>
          <p:nvPr>
            <p:ph type="dt" sz="half" idx="10"/>
          </p:nvPr>
        </p:nvSpPr>
        <p:spPr/>
        <p:txBody>
          <a:bodyPr/>
          <a:lstStyle/>
          <a:p>
            <a:fld id="{3D6CD0B3-C14B-4B95-98F4-250AC6DABEC6}" type="datetime1">
              <a:rPr lang="en-US" smtClean="0"/>
              <a:t>11/18/2021</a:t>
            </a:fld>
            <a:endParaRPr lang="en-US" dirty="0"/>
          </a:p>
        </p:txBody>
      </p:sp>
      <p:sp>
        <p:nvSpPr>
          <p:cNvPr id="4" name="Footer Placeholder 3">
            <a:extLst>
              <a:ext uri="{FF2B5EF4-FFF2-40B4-BE49-F238E27FC236}">
                <a16:creationId xmlns:a16="http://schemas.microsoft.com/office/drawing/2014/main" id="{992C7618-5226-41F0-A42B-E955FDD309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A7EBC6-55C6-46DF-878A-8793116E9245}"/>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2737661299"/>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490A2-A93F-43CD-92ED-8B818A4D9868}"/>
              </a:ext>
            </a:extLst>
          </p:cNvPr>
          <p:cNvSpPr>
            <a:spLocks noGrp="1"/>
          </p:cNvSpPr>
          <p:nvPr>
            <p:ph type="dt" sz="half" idx="10"/>
          </p:nvPr>
        </p:nvSpPr>
        <p:spPr/>
        <p:txBody>
          <a:bodyPr/>
          <a:lstStyle/>
          <a:p>
            <a:fld id="{369B78BC-3E35-415D-8EFE-F9B860C9D42D}" type="datetime1">
              <a:rPr lang="en-US" smtClean="0"/>
              <a:t>11/18/2021</a:t>
            </a:fld>
            <a:endParaRPr lang="en-US" dirty="0"/>
          </a:p>
        </p:txBody>
      </p:sp>
      <p:sp>
        <p:nvSpPr>
          <p:cNvPr id="3" name="Footer Placeholder 2">
            <a:extLst>
              <a:ext uri="{FF2B5EF4-FFF2-40B4-BE49-F238E27FC236}">
                <a16:creationId xmlns:a16="http://schemas.microsoft.com/office/drawing/2014/main" id="{E5666862-58D7-4835-B94D-6DC27F5BB9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47749F-493C-4AC7-B6B9-2C1429B153E6}"/>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92645829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726C-F947-4BF3-9E56-97E49BA95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930B2E-074A-45D7-96D1-83642091F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E3747-3230-409A-B6A9-6CAF3133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C05E3-6477-47EE-8706-D07D9FB09929}"/>
              </a:ext>
            </a:extLst>
          </p:cNvPr>
          <p:cNvSpPr>
            <a:spLocks noGrp="1"/>
          </p:cNvSpPr>
          <p:nvPr>
            <p:ph type="dt" sz="half" idx="10"/>
          </p:nvPr>
        </p:nvSpPr>
        <p:spPr/>
        <p:txBody>
          <a:bodyPr/>
          <a:lstStyle/>
          <a:p>
            <a:fld id="{01DD281F-2FB6-4973-9D1A-EB78822C2CFF}" type="datetime1">
              <a:rPr lang="en-US" smtClean="0"/>
              <a:t>11/18/2021</a:t>
            </a:fld>
            <a:endParaRPr lang="en-US" dirty="0"/>
          </a:p>
        </p:txBody>
      </p:sp>
      <p:sp>
        <p:nvSpPr>
          <p:cNvPr id="6" name="Footer Placeholder 5">
            <a:extLst>
              <a:ext uri="{FF2B5EF4-FFF2-40B4-BE49-F238E27FC236}">
                <a16:creationId xmlns:a16="http://schemas.microsoft.com/office/drawing/2014/main" id="{521DD309-D220-4F44-BE50-5E8EFEDBCC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C9BDBD-16A7-46EF-82DA-F95150797E7A}"/>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1194888325"/>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C6AD-A745-4C9A-8B1C-9090F2BF5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04F87-2CD2-4377-8635-C013AFD3B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E27B2F-CE21-434E-BC5F-CD5A99AAD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65053-C16F-464D-BEE2-90895807FFF6}"/>
              </a:ext>
            </a:extLst>
          </p:cNvPr>
          <p:cNvSpPr>
            <a:spLocks noGrp="1"/>
          </p:cNvSpPr>
          <p:nvPr>
            <p:ph type="dt" sz="half" idx="10"/>
          </p:nvPr>
        </p:nvSpPr>
        <p:spPr/>
        <p:txBody>
          <a:bodyPr/>
          <a:lstStyle/>
          <a:p>
            <a:fld id="{D0800FD1-6467-4B5D-95E8-846D47FC769D}" type="datetime1">
              <a:rPr lang="en-US" smtClean="0"/>
              <a:t>11/18/2021</a:t>
            </a:fld>
            <a:endParaRPr lang="en-US" dirty="0"/>
          </a:p>
        </p:txBody>
      </p:sp>
      <p:sp>
        <p:nvSpPr>
          <p:cNvPr id="6" name="Footer Placeholder 5">
            <a:extLst>
              <a:ext uri="{FF2B5EF4-FFF2-40B4-BE49-F238E27FC236}">
                <a16:creationId xmlns:a16="http://schemas.microsoft.com/office/drawing/2014/main" id="{DCB79505-4F31-4447-AE70-A237605148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AB1C3F-170D-470E-ABBB-FE69340BB0A4}"/>
              </a:ext>
            </a:extLst>
          </p:cNvPr>
          <p:cNvSpPr>
            <a:spLocks noGrp="1"/>
          </p:cNvSpPr>
          <p:nvPr>
            <p:ph type="sldNum" sz="quarter" idx="12"/>
          </p:nvPr>
        </p:nvSpPr>
        <p:spPr/>
        <p:txBody>
          <a:bodyPr/>
          <a:lstStyle/>
          <a:p>
            <a:fld id="{41A5ED2A-F60B-49B4-8129-6998EAD6A4E3}" type="slidenum">
              <a:rPr lang="en-US" smtClean="0"/>
              <a:t>‹#›</a:t>
            </a:fld>
            <a:endParaRPr lang="en-US" dirty="0"/>
          </a:p>
        </p:txBody>
      </p:sp>
    </p:spTree>
    <p:extLst>
      <p:ext uri="{BB962C8B-B14F-4D97-AF65-F5344CB8AC3E}">
        <p14:creationId xmlns:p14="http://schemas.microsoft.com/office/powerpoint/2010/main" val="403998432"/>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11EFA-E916-4BCE-9157-BB5EB42FD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DAE4E1-31D3-4505-89D4-0C5071633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F8FE9-E012-415C-8877-E2AE64784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BAD10-0CE4-4365-94B2-D6413A5D2CD2}" type="datetime1">
              <a:rPr lang="en-US" smtClean="0"/>
              <a:t>11/18/2021</a:t>
            </a:fld>
            <a:endParaRPr lang="en-US" dirty="0"/>
          </a:p>
        </p:txBody>
      </p:sp>
      <p:sp>
        <p:nvSpPr>
          <p:cNvPr id="5" name="Footer Placeholder 4">
            <a:extLst>
              <a:ext uri="{FF2B5EF4-FFF2-40B4-BE49-F238E27FC236}">
                <a16:creationId xmlns:a16="http://schemas.microsoft.com/office/drawing/2014/main" id="{2B3EC122-01BE-4B03-A060-C9BEF0B62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DA8F33-CE8C-4A7B-A5D5-4A42E9DF9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5ED2A-F60B-49B4-8129-6998EAD6A4E3}" type="slidenum">
              <a:rPr lang="en-US" smtClean="0"/>
              <a:t>‹#›</a:t>
            </a:fld>
            <a:endParaRPr lang="en-US" dirty="0"/>
          </a:p>
        </p:txBody>
      </p:sp>
    </p:spTree>
    <p:extLst>
      <p:ext uri="{BB962C8B-B14F-4D97-AF65-F5344CB8AC3E}">
        <p14:creationId xmlns:p14="http://schemas.microsoft.com/office/powerpoint/2010/main" val="26970569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slow">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5294-ED4E-42D4-A770-0A9F8CF963D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84089BEA-D60F-456D-BFB9-02803B945B56}"/>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90350398-CA6E-45D4-A760-C432F57129F3}"/>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8">
            <a:extLst>
              <a:ext uri="{FF2B5EF4-FFF2-40B4-BE49-F238E27FC236}">
                <a16:creationId xmlns:a16="http://schemas.microsoft.com/office/drawing/2014/main" id="{CDDC51C4-5504-4FEA-99FF-16161165AE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solidFill>
            <a:srgbClr val="FFFFFF">
              <a:shade val="85000"/>
            </a:srgbClr>
          </a:solidFill>
          <a:ln w="88900" cap="sq">
            <a:solidFill>
              <a:schemeClr val="accent2"/>
            </a:solidFill>
            <a:miter lim="800000"/>
          </a:ln>
          <a:effectLst>
            <a:glow rad="1397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172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E0EC-61A4-4868-9FFA-3481B7A68B4B}"/>
              </a:ext>
            </a:extLst>
          </p:cNvPr>
          <p:cNvSpPr>
            <a:spLocks noGrp="1"/>
          </p:cNvSpPr>
          <p:nvPr>
            <p:ph type="title"/>
          </p:nvPr>
        </p:nvSpPr>
        <p:spPr>
          <a:xfrm>
            <a:off x="1676400" y="0"/>
            <a:ext cx="10515600" cy="781878"/>
          </a:xfrm>
        </p:spPr>
        <p:txBody>
          <a:bodyPr>
            <a:norm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197FF45D-4A89-40A3-A906-1D8E6932C59C}"/>
              </a:ext>
            </a:extLst>
          </p:cNvPr>
          <p:cNvSpPr>
            <a:spLocks noGrp="1"/>
          </p:cNvSpPr>
          <p:nvPr>
            <p:ph idx="1"/>
          </p:nvPr>
        </p:nvSpPr>
        <p:spPr>
          <a:xfrm>
            <a:off x="0" y="599315"/>
            <a:ext cx="12192000" cy="6076122"/>
          </a:xfrm>
        </p:spPr>
        <p:txBody>
          <a:bodyPr>
            <a:normAutofit/>
          </a:bodyPr>
          <a:lstStyle/>
          <a:p>
            <a:pPr marL="0" indent="0" algn="just" rtl="1">
              <a:lnSpc>
                <a:spcPct val="150000"/>
              </a:lnSpc>
              <a:buNone/>
            </a:pPr>
            <a:r>
              <a:rPr lang="fa-IR" sz="2400" b="0" i="0" dirty="0">
                <a:effectLst/>
                <a:latin typeface="IRANSansWeb"/>
                <a:cs typeface="B Nazanin" panose="00000400000000000000" pitchFamily="2" charset="-78"/>
              </a:rPr>
              <a:t>یکی از دانشمندان کنجکاو در پی آن شد که متوجه شود اگر این پرندگان آنجا نبودند چه می شد. وی با استفاده از یک برنامه کامپیوتری موقعیت منطقه را شبیه سازی کرد و برنامه را یکبار با حضور پرندگان و یکبار بدون حضور آنان اجرا کرد. هنگامی که پرندگان وجود داشتند کامپیوتر شرایط را دقیقا همان طور که در واقعیت بود نشان داد. اما بدون حضور پرندگان طوفانی بزرگ در منطقه شکل می گرفت که باعث تخریب تقریبا 12 هکتار از آن منطقه می شد. در حقیقت پر زدن آن پرندگان باعث می شد که شرایط شکل گیری این طوفان پیش نیاید. پس از مطالعات جدی تر و عمیق تر و شبیه سازی جو جهان آنان به نتیجه ای رسیدند که مهم ترین شعار نظریه آشوب نام گرفت:</a:t>
            </a:r>
            <a:r>
              <a:rPr lang="fa-IR" sz="2400" b="0" i="0" dirty="0">
                <a:solidFill>
                  <a:srgbClr val="353C41"/>
                </a:solidFill>
                <a:effectLst/>
                <a:latin typeface="IRANSansWeb"/>
              </a:rPr>
              <a:t> </a:t>
            </a:r>
            <a:r>
              <a:rPr lang="fa-IR" sz="2400" b="0" i="0" dirty="0">
                <a:effectLst/>
                <a:latin typeface="IRANSansWeb"/>
                <a:cs typeface="B Nazanin" panose="00000400000000000000" pitchFamily="2" charset="-78"/>
              </a:rPr>
              <a:t>پروانه ای در آفریقا بال می زند و گردبادی در آمریکای جنوبی شکل می گیرد.</a:t>
            </a:r>
            <a:r>
              <a:rPr lang="en-US" sz="2400" dirty="0">
                <a:latin typeface="IRANSansWeb"/>
                <a:cs typeface="B Nazanin" panose="00000400000000000000" pitchFamily="2" charset="-78"/>
              </a:rPr>
              <a:t> </a:t>
            </a:r>
            <a:r>
              <a:rPr lang="fa-IR" sz="2400" b="0" i="0" dirty="0">
                <a:effectLst/>
                <a:latin typeface="IRANSansWeb"/>
                <a:cs typeface="B Nazanin" panose="00000400000000000000" pitchFamily="2" charset="-78"/>
              </a:rPr>
              <a:t>فشاری که بال زدن آن پروانه بر اتمسفر می آورد شاید بسیار ناچیز باشد، اما فرایند تشدید باعث می شود که این فشار ناچیز و اندک به مرور و پس از طی مسافت تبدیل به یک طوفان عظیم شود.</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72A0E000-B8CF-414D-9F8F-652CA7E2A1D7}"/>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10</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The Murmuration Effect: Safety Leadership in Action">
            <a:extLst>
              <a:ext uri="{FF2B5EF4-FFF2-40B4-BE49-F238E27FC236}">
                <a16:creationId xmlns:a16="http://schemas.microsoft.com/office/drawing/2014/main" id="{8EAC4229-8273-4F3C-B901-DE7157541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465984"/>
            <a:ext cx="3664225" cy="2392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16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1FDC-A7ED-4159-AB35-27C9F2239CC5}"/>
              </a:ext>
            </a:extLst>
          </p:cNvPr>
          <p:cNvSpPr>
            <a:spLocks noGrp="1"/>
          </p:cNvSpPr>
          <p:nvPr>
            <p:ph type="title"/>
          </p:nvPr>
        </p:nvSpPr>
        <p:spPr>
          <a:xfrm>
            <a:off x="1676400" y="1"/>
            <a:ext cx="10515600" cy="681036"/>
          </a:xfrm>
        </p:spPr>
        <p:txBody>
          <a:bodyPr>
            <a:norm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7" name="Content Placeholder 6">
            <a:extLst>
              <a:ext uri="{FF2B5EF4-FFF2-40B4-BE49-F238E27FC236}">
                <a16:creationId xmlns:a16="http://schemas.microsoft.com/office/drawing/2014/main" id="{C7F89823-8AB6-41DB-95FA-ED28756463E7}"/>
              </a:ext>
            </a:extLst>
          </p:cNvPr>
          <p:cNvSpPr>
            <a:spLocks noGrp="1"/>
          </p:cNvSpPr>
          <p:nvPr>
            <p:ph idx="1"/>
          </p:nvPr>
        </p:nvSpPr>
        <p:spPr>
          <a:xfrm>
            <a:off x="0" y="498474"/>
            <a:ext cx="12192000" cy="6176963"/>
          </a:xfrm>
        </p:spPr>
        <p:txBody>
          <a:bodyPr>
            <a:normAutofit/>
          </a:bodyPr>
          <a:lstStyle/>
          <a:p>
            <a:pPr marL="0" indent="0" algn="just" rtl="1">
              <a:lnSpc>
                <a:spcPct val="150000"/>
              </a:lnSpc>
              <a:buNone/>
            </a:pPr>
            <a:r>
              <a:rPr lang="fa-IR" sz="2400" b="0" i="0" dirty="0">
                <a:effectLst/>
                <a:latin typeface="IRANSansWeb"/>
                <a:cs typeface="B Nazanin" panose="00000400000000000000" pitchFamily="2" charset="-78"/>
              </a:rPr>
              <a:t>در جای دیگری، گروهی از دانشمندان علم ژنتیک مشغول مطالعه بر نقشه ژنتیکی قورباغه ها بودند. آنان سعی داشتند تا نقشه ژنتیکی این موجودات را تهیه کنند و از آن در راه پیشرفت دانش ژنتیک استفاده کنند. برای جلوگیری از زاد و ولد قورباغه ها و کنترل وضعیت آزمایشگاهی آنان تصمیم گرفتند که تنها از قورباغه های نر استفاده کنند. پس از حدود یک سال مطالعه ناگهان چیزی غریب اتفاق افتاد. روزی آنان متوجه شدند که پنج قورباغه به تعداد قورباغه ها افزوده شده است!! پس از مطالعه آنان متوجه شدند که برای جلوگیری از انقراض نسل، در قورباغه ها جهشی ژنتیکی اتفاق افتاده است و این گروه از قورباغه ها شش ماه از سال را نر و شش ماه را ماده اند. در فاصله تغییر جنسیت آنان در بدنشان تولید مثل می کنند. و این امر باعث ایجاد شعار مهم دوم نظریه آشوب گشت : زندگی برای بقا راه خود را خواهد یافت.</a:t>
            </a:r>
          </a:p>
          <a:p>
            <a:pPr marL="0" indent="0" algn="just" rtl="1">
              <a:lnSpc>
                <a:spcPct val="150000"/>
              </a:lnSpc>
              <a:buNone/>
            </a:pPr>
            <a:endParaRPr lang="en-US" sz="2400" dirty="0">
              <a:cs typeface="B Nazanin" panose="00000400000000000000" pitchFamily="2" charset="-78"/>
            </a:endParaRPr>
          </a:p>
        </p:txBody>
      </p:sp>
      <p:sp>
        <p:nvSpPr>
          <p:cNvPr id="3" name="Slide Number Placeholder 2">
            <a:extLst>
              <a:ext uri="{FF2B5EF4-FFF2-40B4-BE49-F238E27FC236}">
                <a16:creationId xmlns:a16="http://schemas.microsoft.com/office/drawing/2014/main" id="{B572827B-31C6-4C8B-ABD7-AACAD7E54328}"/>
              </a:ext>
            </a:extLst>
          </p:cNvPr>
          <p:cNvSpPr>
            <a:spLocks noGrp="1"/>
          </p:cNvSpPr>
          <p:nvPr>
            <p:ph type="sldNum" sz="quarter" idx="12"/>
          </p:nvPr>
        </p:nvSpPr>
        <p:spPr>
          <a:xfrm>
            <a:off x="4724400" y="6492874"/>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11</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دفاع جانانه قورباغه نر شیشه‌ای از تخم‌ها | فیلم- تگ">
            <a:extLst>
              <a:ext uri="{FF2B5EF4-FFF2-40B4-BE49-F238E27FC236}">
                <a16:creationId xmlns:a16="http://schemas.microsoft.com/office/drawing/2014/main" id="{A2759B34-1D04-4F73-BCF5-7A2316E6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071" y="3958851"/>
            <a:ext cx="4515064" cy="2716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10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6" presetClass="entr" presetSubtype="16"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in)">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9E3C-5777-41AE-9136-743676F22261}"/>
              </a:ext>
            </a:extLst>
          </p:cNvPr>
          <p:cNvSpPr>
            <a:spLocks noGrp="1"/>
          </p:cNvSpPr>
          <p:nvPr>
            <p:ph type="title"/>
          </p:nvPr>
        </p:nvSpPr>
        <p:spPr>
          <a:xfrm>
            <a:off x="1676400" y="1"/>
            <a:ext cx="10515600" cy="583096"/>
          </a:xfrm>
        </p:spPr>
        <p:txBody>
          <a:bodyPr>
            <a:no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6" name="Content Placeholder 5">
            <a:extLst>
              <a:ext uri="{FF2B5EF4-FFF2-40B4-BE49-F238E27FC236}">
                <a16:creationId xmlns:a16="http://schemas.microsoft.com/office/drawing/2014/main" id="{26321450-12D4-49A1-A0C8-94164801493E}"/>
              </a:ext>
            </a:extLst>
          </p:cNvPr>
          <p:cNvSpPr>
            <a:spLocks noGrp="1"/>
          </p:cNvSpPr>
          <p:nvPr>
            <p:ph idx="1"/>
          </p:nvPr>
        </p:nvSpPr>
        <p:spPr>
          <a:xfrm>
            <a:off x="0" y="560747"/>
            <a:ext cx="12192000" cy="6274902"/>
          </a:xfrm>
        </p:spPr>
        <p:txBody>
          <a:bodyPr/>
          <a:lstStyle/>
          <a:p>
            <a:pPr marL="0" indent="0" algn="just" rtl="1">
              <a:lnSpc>
                <a:spcPct val="150000"/>
              </a:lnSpc>
              <a:buNone/>
            </a:pPr>
            <a:r>
              <a:rPr lang="fa-IR" sz="2400" b="0" i="0" dirty="0">
                <a:effectLst/>
                <a:latin typeface="IRANSansWeb"/>
                <a:cs typeface="B Nazanin" panose="00000400000000000000" pitchFamily="2" charset="-78"/>
              </a:rPr>
              <a:t>این نظریه در ابتدا تنها یک عقیده بود.اما مطالعات بعدی آن را به یک تئوری تبدیل کرد. مطالعات بیشتر آن را به حد علم نیز رساندند. به طوری که امروزه از آشوب در معماری و عمران نیزاستفاده می شود. چرا که یکی از اصولی که این علم بیان می کند این است که هیچ چیز قابل پیش بینی نیست. در نتيجه اين مشاهدات لورنتز در سال 1965 مشغول پژوهش روی مدل رياضی بسيار ساده ای که از آب و هوای زمين بود ، به يک معادله ديفرانسيل غير قابل حل رسيد.وی برای حل اين معادله به روش‌های عددی با رایانه متوسل شد. او برای اينکه بتواند اين کار را در روزهای متوالی انجام دهد، نتيجه آخرين خروجی يک روز را به عنوان شرايط اوليه روز بعد وارد می کرد.</a:t>
            </a:r>
          </a:p>
          <a:p>
            <a:pPr marL="0" indent="0" algn="just" rtl="1">
              <a:buNone/>
            </a:pPr>
            <a:endParaRPr lang="en-US" dirty="0"/>
          </a:p>
        </p:txBody>
      </p:sp>
      <p:pic>
        <p:nvPicPr>
          <p:cNvPr id="7" name="Content Placeholder 4">
            <a:extLst>
              <a:ext uri="{FF2B5EF4-FFF2-40B4-BE49-F238E27FC236}">
                <a16:creationId xmlns:a16="http://schemas.microsoft.com/office/drawing/2014/main" id="{BCA46E95-8C09-4ED7-A86F-0D57840E3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150" y="3429000"/>
            <a:ext cx="4131700" cy="3041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a:extLst>
              <a:ext uri="{FF2B5EF4-FFF2-40B4-BE49-F238E27FC236}">
                <a16:creationId xmlns:a16="http://schemas.microsoft.com/office/drawing/2014/main" id="{D5C9AD3C-D040-45B5-A0F8-703E651A6BD9}"/>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12</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560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377C-36C1-4E3A-925C-1A23C9936ECE}"/>
              </a:ext>
            </a:extLst>
          </p:cNvPr>
          <p:cNvSpPr>
            <a:spLocks noGrp="1"/>
          </p:cNvSpPr>
          <p:nvPr>
            <p:ph type="title"/>
          </p:nvPr>
        </p:nvSpPr>
        <p:spPr>
          <a:xfrm>
            <a:off x="1676400" y="106018"/>
            <a:ext cx="10515600" cy="556591"/>
          </a:xfrm>
        </p:spPr>
        <p:txBody>
          <a:bodyPr>
            <a:no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6" name="Content Placeholder 5">
            <a:extLst>
              <a:ext uri="{FF2B5EF4-FFF2-40B4-BE49-F238E27FC236}">
                <a16:creationId xmlns:a16="http://schemas.microsoft.com/office/drawing/2014/main" id="{AF55131A-DC9B-4401-9008-394741B5880F}"/>
              </a:ext>
            </a:extLst>
          </p:cNvPr>
          <p:cNvSpPr>
            <a:spLocks noGrp="1"/>
          </p:cNvSpPr>
          <p:nvPr>
            <p:ph idx="1"/>
          </p:nvPr>
        </p:nvSpPr>
        <p:spPr>
          <a:xfrm>
            <a:off x="0" y="662609"/>
            <a:ext cx="12192000" cy="6301409"/>
          </a:xfrm>
        </p:spPr>
        <p:txBody>
          <a:bodyPr>
            <a:normAutofit/>
          </a:bodyPr>
          <a:lstStyle/>
          <a:p>
            <a:pPr marL="0" indent="0" algn="just" rtl="1">
              <a:lnSpc>
                <a:spcPct val="150000"/>
              </a:lnSpc>
              <a:buNone/>
            </a:pPr>
            <a:r>
              <a:rPr lang="fa-IR" sz="2400" b="0" i="0" dirty="0">
                <a:effectLst/>
                <a:latin typeface="IRANSansWeb"/>
                <a:cs typeface="B Nazanin" panose="00000400000000000000" pitchFamily="2" charset="-78"/>
              </a:rPr>
              <a:t>لورنتز در نهايت مشاهده کرد که نتيجه شبيه سازی های مختلف با شرايط اوليه يکسان با هم کاملا متفاوت است. بررسی خروجی چاپ شده رایانه نشان داده که ،رویال مک‌بی رایانه‌ای که لورنتز از آن استفاده می کرد، خروجی را تا ۴ رقم اعشار گرد می کند. از آنجايي محاسبات داخل اين رایانه با ۶ رقم اعشار صورت می گرفت، از بين رفتن دورقم آخر باعث چنين تاثيری شده بود.اين واقعيت غير ممکن بودن پيشبینی آب و هوا در دراز مدت را نشان می دهد. این نظریه، گسترش خود را بیشتر مدیون کارهای هانری پوانکاره، ادوارد لورنتز، بنوا مندلبروت و مایکل فایگن‌باوم می‌باشد.پوانکاره اولین کسی بود که اثبات کرد، مساله سه جسم (به عنوان مثال خورشید، زمین، ماه) مساله‌ای بي نظم و غیر قابل حل است. شاخه دیگر از نظریه بي نظمي که در مکانیک کوانتومی به کار می‌رود، بي نظمي کوانتومی نام دارد. گفته می‌شود که پیر لاپلاس یا عمر خیام قبل از پوانکاره، به این مشکل و پدیده پی برده بودند.</a:t>
            </a:r>
          </a:p>
          <a:p>
            <a:pPr marL="0" indent="0" algn="just" rtl="1">
              <a:lnSpc>
                <a:spcPct val="100000"/>
              </a:lnSpc>
              <a:buNone/>
            </a:pPr>
            <a:r>
              <a:rPr lang="fa-IR" sz="2400" dirty="0">
                <a:cs typeface="B Nazanin" panose="00000400000000000000" pitchFamily="2" charset="-78"/>
              </a:rPr>
              <a:t>اگر ساده ترین حالت یعنی وجود دو جسم را فرض بگیریم (ماه و زمین)، اندکی نوسان </a:t>
            </a:r>
          </a:p>
          <a:p>
            <a:pPr marL="0" indent="0" algn="just" rtl="1">
              <a:lnSpc>
                <a:spcPct val="100000"/>
              </a:lnSpc>
              <a:buNone/>
            </a:pPr>
            <a:r>
              <a:rPr lang="fa-IR" sz="2400" dirty="0">
                <a:cs typeface="B Nazanin" panose="00000400000000000000" pitchFamily="2" charset="-78"/>
              </a:rPr>
              <a:t>باعث غلبه یک نیرو بر دیگری خواهد شد.</a:t>
            </a:r>
            <a:r>
              <a:rPr lang="fa-IR" sz="2400" dirty="0">
                <a:latin typeface="B N\"/>
                <a:cs typeface="B Nazanin" panose="00000400000000000000" pitchFamily="2" charset="-78"/>
              </a:rPr>
              <a:t>حال اگر جسم سومی (خورشید) را اضافه کنیم</a:t>
            </a:r>
            <a:endParaRPr lang="en-US" sz="2400" dirty="0">
              <a:latin typeface="B N\"/>
              <a:cs typeface="B Nazanin" panose="00000400000000000000" pitchFamily="2" charset="-78"/>
            </a:endParaRPr>
          </a:p>
          <a:p>
            <a:pPr marL="0" indent="0" algn="just" rtl="1">
              <a:lnSpc>
                <a:spcPct val="150000"/>
              </a:lnSpc>
              <a:buNone/>
            </a:pPr>
            <a:r>
              <a:rPr lang="fa-IR" sz="2400" dirty="0">
                <a:latin typeface="IRANSansWeb"/>
                <a:cs typeface="B Nazanin" panose="00000400000000000000" pitchFamily="2" charset="-78"/>
              </a:rPr>
              <a:t>مساله</a:t>
            </a:r>
            <a:r>
              <a:rPr lang="fa-IR" sz="2400" dirty="0">
                <a:latin typeface="B N\"/>
                <a:cs typeface="B Nazanin" panose="00000400000000000000" pitchFamily="2" charset="-78"/>
              </a:rPr>
              <a:t> سه جسم بوجود می آید.</a:t>
            </a:r>
            <a:endParaRPr lang="fa-IR" sz="2400" b="0" i="0" dirty="0">
              <a:effectLst/>
              <a:latin typeface="B N\"/>
              <a:cs typeface="B Nazanin" panose="00000400000000000000" pitchFamily="2" charset="-78"/>
            </a:endParaRPr>
          </a:p>
          <a:p>
            <a:pPr marL="0" indent="0" algn="just" rtl="1">
              <a:lnSpc>
                <a:spcPct val="150000"/>
              </a:lnSpc>
              <a:buNone/>
            </a:pPr>
            <a:endParaRPr lang="en-US" sz="2400" dirty="0">
              <a:cs typeface="B Nazanin" panose="00000400000000000000" pitchFamily="2" charset="-78"/>
            </a:endParaRPr>
          </a:p>
        </p:txBody>
      </p:sp>
      <p:sp>
        <p:nvSpPr>
          <p:cNvPr id="3" name="Slide Number Placeholder 2">
            <a:extLst>
              <a:ext uri="{FF2B5EF4-FFF2-40B4-BE49-F238E27FC236}">
                <a16:creationId xmlns:a16="http://schemas.microsoft.com/office/drawing/2014/main" id="{A82ED942-9364-4C18-BD2E-125DD05A9102}"/>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13</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مسئله سه جسم - ویرگول">
            <a:extLst>
              <a:ext uri="{FF2B5EF4-FFF2-40B4-BE49-F238E27FC236}">
                <a16:creationId xmlns:a16="http://schemas.microsoft.com/office/drawing/2014/main" id="{D0B17DF0-3CD8-4F42-AE62-08E2B8937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19" y="4503761"/>
            <a:ext cx="3720721" cy="2354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00783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wipe(down)">
                                      <p:cBhvr>
                                        <p:cTn id="3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8546-5DAA-4129-9876-79548993C61E}"/>
              </a:ext>
            </a:extLst>
          </p:cNvPr>
          <p:cNvSpPr>
            <a:spLocks noGrp="1"/>
          </p:cNvSpPr>
          <p:nvPr>
            <p:ph type="title"/>
          </p:nvPr>
        </p:nvSpPr>
        <p:spPr>
          <a:xfrm>
            <a:off x="1676400" y="18256"/>
            <a:ext cx="10515600" cy="662782"/>
          </a:xfrm>
        </p:spPr>
        <p:txBody>
          <a:bodyPr>
            <a:norm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9A12520-0508-4D81-B374-DA231D83A966}"/>
              </a:ext>
            </a:extLst>
          </p:cNvPr>
          <p:cNvSpPr>
            <a:spLocks noGrp="1"/>
          </p:cNvSpPr>
          <p:nvPr>
            <p:ph idx="1"/>
          </p:nvPr>
        </p:nvSpPr>
        <p:spPr>
          <a:xfrm>
            <a:off x="0" y="681038"/>
            <a:ext cx="12192000" cy="6176962"/>
          </a:xfrm>
        </p:spPr>
        <p:txBody>
          <a:bodyPr>
            <a:normAutofit/>
          </a:bodyPr>
          <a:lstStyle/>
          <a:p>
            <a:pPr marL="0" indent="0" algn="just" rtl="1">
              <a:lnSpc>
                <a:spcPct val="150000"/>
              </a:lnSpc>
              <a:buNone/>
            </a:pPr>
            <a:r>
              <a:rPr lang="fa-IR" sz="2400" b="0" i="0" dirty="0">
                <a:effectLst/>
                <a:latin typeface="IRANSans"/>
                <a:cs typeface="B Nazanin" panose="00000400000000000000" pitchFamily="2" charset="-78"/>
              </a:rPr>
              <a:t>در واقع، پدیده اثر پروانه‌ای که توسط لورنتز کشف شد، دستگاهی از دو </a:t>
            </a:r>
            <a:r>
              <a:rPr lang="fa-IR" sz="2400" i="0" u="none" strike="noStrike" dirty="0">
                <a:effectLst/>
                <a:latin typeface="IRANSans"/>
                <a:cs typeface="B Nazanin" panose="00000400000000000000" pitchFamily="2" charset="-78"/>
              </a:rPr>
              <a:t>معادله دیفرانسیل </a:t>
            </a:r>
            <a:r>
              <a:rPr lang="fa-IR" sz="2400" b="0" i="0" dirty="0">
                <a:effectLst/>
                <a:latin typeface="IRANSans"/>
                <a:cs typeface="B Nazanin" panose="00000400000000000000" pitchFamily="2" charset="-78"/>
              </a:rPr>
              <a:t>بود که به عنوان یک مدل ساده شده </a:t>
            </a:r>
            <a:r>
              <a:rPr lang="fa-IR" sz="2400" i="0" u="none" strike="noStrike" dirty="0">
                <a:effectLst/>
                <a:latin typeface="IRANSans"/>
                <a:cs typeface="B Nazanin" panose="00000400000000000000" pitchFamily="2" charset="-78"/>
              </a:rPr>
              <a:t>انتقال حرارت </a:t>
            </a:r>
            <a:r>
              <a:rPr lang="fa-IR" sz="2400" b="0" i="0" dirty="0">
                <a:effectLst/>
                <a:latin typeface="IRANSans"/>
                <a:cs typeface="B Nazanin" panose="00000400000000000000" pitchFamily="2" charset="-78"/>
              </a:rPr>
              <a:t>دو بعدی مورد استفاده قرار می‌گیرد. این معادلات، معادلات لورنتز نامیده می‌شوند:که در آن </a:t>
            </a:r>
            <a:r>
              <a:rPr lang="el-GR" sz="2400" b="0" i="0" dirty="0">
                <a:effectLst/>
                <a:latin typeface="Times New Roman" panose="02020603050405020304" pitchFamily="18" charset="0"/>
                <a:cs typeface="Times New Roman" panose="02020603050405020304" pitchFamily="18" charset="0"/>
              </a:rPr>
              <a:t>σ</a:t>
            </a:r>
            <a:r>
              <a:rPr lang="fa-IR" sz="2400" b="0" i="0" dirty="0">
                <a:effectLst/>
                <a:latin typeface="MJXc-TeX-math-I"/>
                <a:cs typeface="B Nazanin" panose="00000400000000000000" pitchFamily="2" charset="-78"/>
              </a:rPr>
              <a:t>،</a:t>
            </a:r>
            <a:r>
              <a:rPr lang="en-US" sz="2400" b="0" i="0" dirty="0">
                <a:effectLst/>
                <a:latin typeface="MJXc-TeX-math-I"/>
                <a:cs typeface="B Nazanin" panose="00000400000000000000" pitchFamily="2" charset="-78"/>
              </a:rPr>
              <a:t> </a:t>
            </a:r>
            <a:r>
              <a:rPr lang="en-US" sz="2400" b="0" i="0" dirty="0">
                <a:effectLst/>
                <a:latin typeface="Times New Roman" panose="02020603050405020304" pitchFamily="18" charset="0"/>
                <a:cs typeface="Times New Roman" panose="02020603050405020304" pitchFamily="18" charset="0"/>
              </a:rPr>
              <a:t>r</a:t>
            </a:r>
            <a:r>
              <a:rPr lang="fa-IR" sz="2400" b="0" i="0" dirty="0">
                <a:effectLst/>
                <a:latin typeface="MJXc-TeX-math-I"/>
                <a:cs typeface="B Nazanin" panose="00000400000000000000" pitchFamily="2" charset="-78"/>
              </a:rPr>
              <a:t>و</a:t>
            </a:r>
            <a:r>
              <a:rPr lang="en-US" sz="2400" dirty="0">
                <a:latin typeface="Times New Roman" panose="02020603050405020304" pitchFamily="18" charset="0"/>
                <a:cs typeface="Times New Roman" panose="02020603050405020304" pitchFamily="18" charset="0"/>
              </a:rPr>
              <a:t>b</a:t>
            </a:r>
            <a:r>
              <a:rPr lang="fa-IR" sz="2400" dirty="0">
                <a:latin typeface="MJXc-TeX-math-I"/>
                <a:cs typeface="B Nazanin" panose="00000400000000000000" pitchFamily="2" charset="-78"/>
              </a:rPr>
              <a:t> پارامتر های بی بعد هستند. مثال زیرنموداری از جاذب لورنتز برای مقادیر </a:t>
            </a:r>
            <a:r>
              <a:rPr lang="en-US" sz="2400" dirty="0">
                <a:latin typeface="Times New Roman" panose="02020603050405020304" pitchFamily="18" charset="0"/>
                <a:cs typeface="Times New Roman" panose="02020603050405020304" pitchFamily="18" charset="0"/>
              </a:rPr>
              <a:t>r=28</a:t>
            </a:r>
            <a:r>
              <a:rPr lang="fa-IR" sz="2400" dirty="0">
                <a:latin typeface="MJXc-TeX-math-I"/>
                <a:cs typeface="B Nazanin" panose="00000400000000000000" pitchFamily="2" charset="-78"/>
              </a:rPr>
              <a:t>،</a:t>
            </a:r>
            <a:r>
              <a:rPr lang="en-US" sz="2400" dirty="0">
                <a:latin typeface="Times New Roman" panose="02020603050405020304" pitchFamily="18" charset="0"/>
                <a:cs typeface="Times New Roman" panose="02020603050405020304" pitchFamily="18" charset="0"/>
              </a:rPr>
              <a:t>b=8/3</a:t>
            </a:r>
            <a:r>
              <a:rPr lang="fa-IR" sz="2400" dirty="0">
                <a:latin typeface="MJXc-TeX-math-I"/>
                <a:cs typeface="B Nazanin" panose="00000400000000000000" pitchFamily="2" charset="-78"/>
              </a:rPr>
              <a:t> و </a:t>
            </a:r>
            <a:r>
              <a:rPr lang="el-GR" sz="2400" dirty="0">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=10</a:t>
            </a:r>
            <a:r>
              <a:rPr lang="fa-IR" sz="2400" dirty="0">
                <a:latin typeface="MJXc-TeX-math-I"/>
                <a:cs typeface="B Nazanin" panose="00000400000000000000" pitchFamily="2" charset="-78"/>
              </a:rPr>
              <a:t> میباشد. </a:t>
            </a:r>
            <a:endParaRPr lang="en-US" sz="2400" dirty="0">
              <a:cs typeface="B Nazanin" panose="00000400000000000000" pitchFamily="2" charset="-78"/>
            </a:endParaRPr>
          </a:p>
        </p:txBody>
      </p:sp>
      <p:pic>
        <p:nvPicPr>
          <p:cNvPr id="5" name="Picture 4">
            <a:extLst>
              <a:ext uri="{FF2B5EF4-FFF2-40B4-BE49-F238E27FC236}">
                <a16:creationId xmlns:a16="http://schemas.microsoft.com/office/drawing/2014/main" id="{E3EEB33D-55F0-4DAC-999C-42DC346C7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5" y="3141514"/>
            <a:ext cx="2743200" cy="2588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007EB852-DCB2-40A7-A4A9-2768AB1E0818}"/>
              </a:ext>
            </a:extLst>
          </p:cNvPr>
          <p:cNvSpPr>
            <a:spLocks noGrp="1"/>
          </p:cNvSpPr>
          <p:nvPr>
            <p:ph type="sldNum" sz="quarter" idx="12"/>
          </p:nvPr>
        </p:nvSpPr>
        <p:spPr>
          <a:xfrm>
            <a:off x="4724400" y="6474619"/>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14</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8194" name="Picture 2">
            <a:extLst>
              <a:ext uri="{FF2B5EF4-FFF2-40B4-BE49-F238E27FC236}">
                <a16:creationId xmlns:a16="http://schemas.microsoft.com/office/drawing/2014/main" id="{6E5A3DD0-2411-4857-A2EE-BFDAF877F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41514"/>
            <a:ext cx="2743200" cy="2588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9082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4369-03D4-4C1F-947A-B52F8E3D7754}"/>
              </a:ext>
            </a:extLst>
          </p:cNvPr>
          <p:cNvSpPr>
            <a:spLocks noGrp="1"/>
          </p:cNvSpPr>
          <p:nvPr>
            <p:ph type="title"/>
          </p:nvPr>
        </p:nvSpPr>
        <p:spPr>
          <a:xfrm>
            <a:off x="1676400" y="18256"/>
            <a:ext cx="10515600" cy="710614"/>
          </a:xfrm>
        </p:spPr>
        <p:txBody>
          <a:bodyPr>
            <a:normAutofit/>
          </a:bodyPr>
          <a:lstStyle/>
          <a:p>
            <a:pPr algn="r"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D75F90DB-2439-4152-90B5-6FCCC0251B52}"/>
              </a:ext>
            </a:extLst>
          </p:cNvPr>
          <p:cNvSpPr>
            <a:spLocks noGrp="1"/>
          </p:cNvSpPr>
          <p:nvPr>
            <p:ph idx="1"/>
          </p:nvPr>
        </p:nvSpPr>
        <p:spPr>
          <a:xfrm>
            <a:off x="1" y="437323"/>
            <a:ext cx="12192000" cy="6375918"/>
          </a:xfrm>
        </p:spPr>
        <p:txBody>
          <a:bodyPr>
            <a:normAutofit fontScale="55000" lnSpcReduction="20000"/>
          </a:bodyPr>
          <a:lstStyle/>
          <a:p>
            <a:pPr marL="0" indent="0" algn="just" rtl="1">
              <a:lnSpc>
                <a:spcPct val="150000"/>
              </a:lnSpc>
              <a:buNone/>
            </a:pPr>
            <a:r>
              <a:rPr lang="fa-IR" sz="4400" b="0" i="0" dirty="0">
                <a:effectLst/>
                <a:latin typeface="IRANSans"/>
                <a:cs typeface="B Nazanin" panose="00000400000000000000" pitchFamily="2" charset="-78"/>
              </a:rPr>
              <a:t>شکل زیر جاذب یا رباینده لورنتز (</a:t>
            </a:r>
            <a:r>
              <a:rPr lang="en-US" sz="4400" b="0" i="0" dirty="0">
                <a:effectLst/>
                <a:latin typeface="Times New Roman" panose="02020603050405020304" pitchFamily="18" charset="0"/>
                <a:cs typeface="Times New Roman" panose="02020603050405020304" pitchFamily="18" charset="0"/>
              </a:rPr>
              <a:t>Lorentz Attractor</a:t>
            </a:r>
            <a:r>
              <a:rPr lang="fa-IR" sz="4400" b="0" i="0" dirty="0">
                <a:effectLst/>
                <a:latin typeface="IRANSans"/>
                <a:cs typeface="B Nazanin" panose="00000400000000000000" pitchFamily="2" charset="-78"/>
              </a:rPr>
              <a:t>)</a:t>
            </a:r>
            <a:r>
              <a:rPr lang="en-US" sz="4400" b="0" i="0" dirty="0">
                <a:effectLst/>
                <a:latin typeface="IRANSans"/>
                <a:cs typeface="B Nazanin" panose="00000400000000000000" pitchFamily="2" charset="-78"/>
              </a:rPr>
              <a:t> </a:t>
            </a:r>
            <a:r>
              <a:rPr lang="fa-IR" sz="4400" b="0" i="0" dirty="0">
                <a:effectLst/>
                <a:latin typeface="IRANSans"/>
                <a:cs typeface="B Nazanin" panose="00000400000000000000" pitchFamily="2" charset="-78"/>
              </a:rPr>
              <a:t>را نشان می‌دهد. چرخه کران‌دار و همگرا است، اما متناوب نیست.</a:t>
            </a:r>
            <a:endParaRPr lang="en-US" sz="4400" b="0" i="0" dirty="0">
              <a:effectLst/>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endParaRPr lang="en-US" dirty="0">
              <a:latin typeface="IRANSans"/>
              <a:cs typeface="B Nazanin" panose="00000400000000000000" pitchFamily="2" charset="-78"/>
            </a:endParaRPr>
          </a:p>
          <a:p>
            <a:pPr marL="0" indent="0" algn="just" rtl="1">
              <a:lnSpc>
                <a:spcPct val="150000"/>
              </a:lnSpc>
              <a:buNone/>
            </a:pPr>
            <a:r>
              <a:rPr lang="fa-IR" sz="4400" dirty="0">
                <a:latin typeface="Vazir"/>
                <a:cs typeface="B Nazanin" panose="00000400000000000000" pitchFamily="2" charset="-78"/>
              </a:rPr>
              <a:t>یک جذب کننده مجموعه‌­ای از تمام مسیرهایی است که به سمت یک نقطه ثابت، حلقه محدود یا ... همگرا می‌شوند.</a:t>
            </a:r>
            <a:endParaRPr lang="en-US" sz="4400" dirty="0">
              <a:latin typeface="IRANSans"/>
              <a:cs typeface="B Nazanin" panose="00000400000000000000" pitchFamily="2" charset="-78"/>
            </a:endParaRPr>
          </a:p>
          <a:p>
            <a:pPr marL="0" indent="0" algn="just" rtl="1">
              <a:lnSpc>
                <a:spcPct val="150000"/>
              </a:lnSpc>
              <a:buNone/>
            </a:pPr>
            <a:r>
              <a:rPr lang="fa-IR" sz="4200" b="0" i="0" dirty="0">
                <a:effectLst/>
                <a:latin typeface="IRANSans"/>
                <a:cs typeface="B Nazanin" panose="00000400000000000000" pitchFamily="2" charset="-78"/>
              </a:rPr>
              <a:t>دو مؤلفه اصلی نظریه آشوب ایده‌هایی است که سیستم‌ها </a:t>
            </a:r>
            <a:r>
              <a:rPr lang="fa-IR" sz="4200" dirty="0">
                <a:latin typeface="IRANSans"/>
                <a:cs typeface="B Nazanin" panose="00000400000000000000" pitchFamily="2" charset="-78"/>
              </a:rPr>
              <a:t>،</a:t>
            </a:r>
            <a:r>
              <a:rPr lang="fa-IR" sz="4200" b="0" i="0" dirty="0">
                <a:effectLst/>
                <a:latin typeface="IRANSans"/>
                <a:cs typeface="B Nazanin" panose="00000400000000000000" pitchFamily="2" charset="-78"/>
              </a:rPr>
              <a:t> هرچقدر هم که پیچیده باشند، به یک نظریه اساسی متکی هستند و آن این است که سیستم‌ها و وقایع بسیار ساده یا کوچک می‌توانند باعث رفتارها یا حوادث بسیار پیچیده شوند. این ایده اخیر به عنوان «وابستگی حساس به شرایط اولیه» شناخته می‌شود که توسط ادوارد لورنتز کشف شد. این حساسیت به شرایط اولیه «اثر پروانه‌ای» (</a:t>
            </a:r>
            <a:r>
              <a:rPr lang="en-US" sz="4200" b="0" i="0" dirty="0" err="1">
                <a:effectLst/>
                <a:latin typeface="Times New Roman" panose="02020603050405020304" pitchFamily="18" charset="0"/>
                <a:cs typeface="Times New Roman" panose="02020603050405020304" pitchFamily="18" charset="0"/>
              </a:rPr>
              <a:t>ButterflyEffect</a:t>
            </a:r>
            <a:r>
              <a:rPr lang="fa-IR" sz="4200" b="0" i="0" dirty="0">
                <a:effectLst/>
                <a:latin typeface="IRANSans"/>
                <a:cs typeface="B Nazanin" panose="00000400000000000000" pitchFamily="2" charset="-78"/>
              </a:rPr>
              <a:t>)</a:t>
            </a:r>
            <a:r>
              <a:rPr lang="en-US" sz="4200" b="0" i="0" dirty="0">
                <a:effectLst/>
                <a:latin typeface="IRANSans"/>
                <a:cs typeface="B Nazanin" panose="00000400000000000000" pitchFamily="2" charset="-78"/>
              </a:rPr>
              <a:t> </a:t>
            </a:r>
            <a:r>
              <a:rPr lang="fa-IR" sz="4200" b="0" i="0" dirty="0">
                <a:effectLst/>
                <a:latin typeface="IRANSans"/>
                <a:cs typeface="B Nazanin" panose="00000400000000000000" pitchFamily="2" charset="-78"/>
              </a:rPr>
              <a:t>نامیده می‌شود و طی چند دهه گذشته تحقیقاتی با عناوین مختلف نظریه آشوب، نظریه پیچیدگی، فرایندهای تصادفی و غیره درباره آن انجام شده است.</a:t>
            </a:r>
            <a:endParaRPr lang="en-US" sz="4200" dirty="0">
              <a:cs typeface="B Nazanin" panose="00000400000000000000" pitchFamily="2" charset="-78"/>
            </a:endParaRPr>
          </a:p>
        </p:txBody>
      </p:sp>
      <p:pic>
        <p:nvPicPr>
          <p:cNvPr id="2050" name="Picture 2" descr="جاذب لورنتس">
            <a:extLst>
              <a:ext uri="{FF2B5EF4-FFF2-40B4-BE49-F238E27FC236}">
                <a16:creationId xmlns:a16="http://schemas.microsoft.com/office/drawing/2014/main" id="{B6338922-E440-4B8C-9F59-336739E3E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310" y="1003244"/>
            <a:ext cx="4134472" cy="253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F078C35E-B870-45A1-8A67-2525BE5EDE19}"/>
              </a:ext>
            </a:extLst>
          </p:cNvPr>
          <p:cNvSpPr>
            <a:spLocks noGrp="1"/>
          </p:cNvSpPr>
          <p:nvPr>
            <p:ph type="sldNum" sz="quarter" idx="12"/>
          </p:nvPr>
        </p:nvSpPr>
        <p:spPr>
          <a:xfrm>
            <a:off x="4724399"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15</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41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down)">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C8E4-921A-4264-99B2-6672B89FAA2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ADCAFCB-A4BB-4831-809A-E097E9579851}"/>
              </a:ext>
            </a:extLst>
          </p:cNvPr>
          <p:cNvSpPr>
            <a:spLocks noGrp="1"/>
          </p:cNvSpPr>
          <p:nvPr>
            <p:ph idx="1"/>
          </p:nvPr>
        </p:nvSpPr>
        <p:spPr>
          <a:xfrm>
            <a:off x="0" y="1347702"/>
            <a:ext cx="12192001" cy="5510298"/>
          </a:xfrm>
        </p:spPr>
        <p:txBody>
          <a:bodyPr>
            <a:noAutofit/>
          </a:bodyPr>
          <a:lstStyle/>
          <a:p>
            <a:pPr marL="0" indent="0" algn="ctr" rtl="1">
              <a:lnSpc>
                <a:spcPct val="150000"/>
              </a:lnSpc>
              <a:spcBef>
                <a:spcPts val="0"/>
              </a:spcBef>
              <a:spcAft>
                <a:spcPts val="800"/>
              </a:spcAft>
              <a:buNone/>
            </a:pPr>
            <a:r>
              <a:rPr lang="ar-SA" sz="3600" b="1" dirty="0">
                <a:solidFill>
                  <a:srgbClr val="000000"/>
                </a:solidFill>
                <a:latin typeface="IranNastaliq" panose="02020505000000020003" pitchFamily="18" charset="0"/>
                <a:ea typeface="Times New Roman" panose="02020603050405020304" pitchFamily="18" charset="0"/>
                <a:cs typeface="IranNastaliq" panose="02020505000000020003" pitchFamily="18" charset="0"/>
              </a:rPr>
              <a:t> دانشکده فنی مهندسی</a:t>
            </a:r>
            <a:endParaRPr lang="en-US" sz="3600" b="1" dirty="0">
              <a:latin typeface="IranNastaliq" panose="02020505000000020003" pitchFamily="18" charset="0"/>
              <a:ea typeface="Times New Roman" panose="02020603050405020304" pitchFamily="18" charset="0"/>
              <a:cs typeface="IranNastaliq" panose="02020505000000020003" pitchFamily="18" charset="0"/>
            </a:endParaRPr>
          </a:p>
          <a:p>
            <a:pPr marL="0" indent="0" algn="ctr" rtl="1">
              <a:lnSpc>
                <a:spcPct val="150000"/>
              </a:lnSpc>
              <a:spcBef>
                <a:spcPts val="0"/>
              </a:spcBef>
              <a:spcAft>
                <a:spcPts val="800"/>
              </a:spcAft>
              <a:buNone/>
            </a:pPr>
            <a:r>
              <a:rPr lang="fa-IR" sz="3600" b="1" dirty="0">
                <a:solidFill>
                  <a:srgbClr val="000000"/>
                </a:solidFill>
                <a:latin typeface="IranNastaliq" panose="02020505000000020003" pitchFamily="18" charset="0"/>
                <a:ea typeface="Times New Roman" panose="02020603050405020304" pitchFamily="18" charset="0"/>
                <a:cs typeface="IranNastaliq" panose="02020505000000020003" pitchFamily="18" charset="0"/>
              </a:rPr>
              <a:t>مهندسی عمران گرایش </a:t>
            </a:r>
            <a:r>
              <a:rPr lang="ar-SA" sz="3600" b="1" dirty="0">
                <a:solidFill>
                  <a:srgbClr val="000000"/>
                </a:solidFill>
                <a:latin typeface="IranNastaliq" panose="02020505000000020003" pitchFamily="18" charset="0"/>
                <a:ea typeface="Times New Roman" panose="02020603050405020304" pitchFamily="18" charset="0"/>
                <a:cs typeface="IranNastaliq" panose="02020505000000020003" pitchFamily="18" charset="0"/>
              </a:rPr>
              <a:t>مدیریت و مهندسی منابع آب</a:t>
            </a:r>
            <a:endParaRPr lang="en-US" sz="3600" b="1" dirty="0">
              <a:latin typeface="IranNastaliq" panose="02020505000000020003" pitchFamily="18" charset="0"/>
              <a:ea typeface="Times New Roman" panose="02020603050405020304" pitchFamily="18" charset="0"/>
              <a:cs typeface="IranNastaliq" panose="02020505000000020003" pitchFamily="18" charset="0"/>
            </a:endParaRPr>
          </a:p>
          <a:p>
            <a:pPr marL="0" indent="0" algn="ctr">
              <a:buNone/>
            </a:pPr>
            <a:r>
              <a:rPr lang="fa-IR" sz="4400" b="1" dirty="0">
                <a:latin typeface="IranNastaliq" panose="02020505000000020003" pitchFamily="18" charset="0"/>
                <a:cs typeface="IranNastaliq" panose="02020505000000020003" pitchFamily="18" charset="0"/>
              </a:rPr>
              <a:t>تئوری آشوب</a:t>
            </a:r>
            <a:endParaRPr lang="en-US" sz="4400" b="1" dirty="0">
              <a:latin typeface="IranNastaliq" panose="02020505000000020003" pitchFamily="18" charset="0"/>
              <a:cs typeface="IranNastaliq" panose="02020505000000020003" pitchFamily="18" charset="0"/>
            </a:endParaRPr>
          </a:p>
          <a:p>
            <a:pPr marL="0" indent="0" algn="ctr">
              <a:buNone/>
            </a:pPr>
            <a:endParaRPr lang="en-US" sz="2400" dirty="0">
              <a:latin typeface="IranNastaliq" panose="02020505000000020003" pitchFamily="18" charset="0"/>
              <a:cs typeface="IranNastaliq" panose="02020505000000020003" pitchFamily="18" charset="0"/>
            </a:endParaRPr>
          </a:p>
          <a:p>
            <a:pPr marL="0" indent="0" algn="ctr">
              <a:buNone/>
            </a:pPr>
            <a:r>
              <a:rPr lang="fa-IR" sz="4000" dirty="0">
                <a:latin typeface="IranNastaliq" panose="02020505000000020003" pitchFamily="18" charset="0"/>
                <a:cs typeface="IranNastaliq" panose="02020505000000020003" pitchFamily="18" charset="0"/>
              </a:rPr>
              <a:t>پدید آورنده:میرحسین موسوی نژاد،پوریا نورمند</a:t>
            </a:r>
          </a:p>
          <a:p>
            <a:pPr marL="0" indent="0" algn="ctr">
              <a:buNone/>
            </a:pPr>
            <a:r>
              <a:rPr lang="fa-IR" sz="4000" dirty="0">
                <a:latin typeface="IranNastaliq" panose="02020505000000020003" pitchFamily="18" charset="0"/>
                <a:cs typeface="IranNastaliq" panose="02020505000000020003" pitchFamily="18" charset="0"/>
              </a:rPr>
              <a:t>استاد:دکتر فریبرز معصومی</a:t>
            </a:r>
            <a:endParaRPr lang="fa-IR" sz="2000" dirty="0">
              <a:cs typeface="B Titr" panose="00000700000000000000" pitchFamily="2" charset="-78"/>
            </a:endParaRPr>
          </a:p>
          <a:p>
            <a:pPr marL="0" indent="0" algn="ctr">
              <a:buNone/>
            </a:pPr>
            <a:endParaRPr lang="en-US" sz="2000" dirty="0">
              <a:cs typeface="B Titr" panose="00000700000000000000" pitchFamily="2" charset="-78"/>
            </a:endParaRPr>
          </a:p>
          <a:p>
            <a:pPr marL="0" indent="0" algn="ctr">
              <a:buNone/>
            </a:pPr>
            <a:r>
              <a:rPr lang="fa-IR" sz="3600" dirty="0">
                <a:solidFill>
                  <a:srgbClr val="C00000"/>
                </a:solidFill>
                <a:latin typeface="IranNastaliq" panose="02020505000000020003" pitchFamily="18" charset="0"/>
                <a:cs typeface="IranNastaliq" panose="02020505000000020003" pitchFamily="18" charset="0"/>
              </a:rPr>
              <a:t>مرداد</a:t>
            </a:r>
            <a:r>
              <a:rPr lang="fa-IR" sz="3600" dirty="0">
                <a:latin typeface="IranNastaliq" panose="02020505000000020003" pitchFamily="18" charset="0"/>
                <a:cs typeface="IranNastaliq" panose="02020505000000020003" pitchFamily="18" charset="0"/>
              </a:rPr>
              <a:t> </a:t>
            </a:r>
            <a:r>
              <a:rPr lang="fa-IR" sz="3600" dirty="0">
                <a:solidFill>
                  <a:srgbClr val="C00000"/>
                </a:solidFill>
                <a:latin typeface="IranNastaliq" panose="02020505000000020003" pitchFamily="18" charset="0"/>
                <a:cs typeface="IranNastaliq" panose="02020505000000020003" pitchFamily="18" charset="0"/>
              </a:rPr>
              <a:t>1400</a:t>
            </a:r>
          </a:p>
        </p:txBody>
      </p:sp>
      <p:pic>
        <p:nvPicPr>
          <p:cNvPr id="4" name="Picture 3" descr="دانلود لوگو (آرم) دانشگاه محقق اردبیلی">
            <a:extLst>
              <a:ext uri="{FF2B5EF4-FFF2-40B4-BE49-F238E27FC236}">
                <a16:creationId xmlns:a16="http://schemas.microsoft.com/office/drawing/2014/main" id="{22D79C3B-A480-4262-BE5A-492920F3DD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241" y="128519"/>
            <a:ext cx="1393517" cy="1325563"/>
          </a:xfrm>
          <a:prstGeom prst="rect">
            <a:avLst/>
          </a:prstGeom>
          <a:noFill/>
          <a:ln>
            <a:noFill/>
          </a:ln>
        </p:spPr>
      </p:pic>
      <p:sp>
        <p:nvSpPr>
          <p:cNvPr id="5" name="Slide Number Placeholder 4">
            <a:extLst>
              <a:ext uri="{FF2B5EF4-FFF2-40B4-BE49-F238E27FC236}">
                <a16:creationId xmlns:a16="http://schemas.microsoft.com/office/drawing/2014/main" id="{4CFD52BC-2CBB-4E65-89D6-E131FA792472}"/>
              </a:ext>
            </a:extLst>
          </p:cNvPr>
          <p:cNvSpPr>
            <a:spLocks noGrp="1"/>
          </p:cNvSpPr>
          <p:nvPr>
            <p:ph type="sldNum" sz="quarter" idx="12"/>
          </p:nvPr>
        </p:nvSpPr>
        <p:spPr/>
        <p:txBody>
          <a:bodyPr/>
          <a:lstStyle/>
          <a:p>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t>2</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15268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animClr clrSpc="rgb" dir="cw">
                                      <p:cBhvr>
                                        <p:cTn id="7" dur="1000" fill="hold"/>
                                        <p:tgtEl>
                                          <p:spTgt spid="3">
                                            <p:txEl>
                                              <p:pRg st="0" end="0"/>
                                            </p:txEl>
                                          </p:spTgt>
                                        </p:tgtEl>
                                        <p:attrNameLst>
                                          <p:attrName>fillcolor</p:attrName>
                                        </p:attrNameLst>
                                      </p:cBhvr>
                                      <p:to>
                                        <a:srgbClr val="00B050"/>
                                      </p:to>
                                    </p:animClr>
                                    <p:set>
                                      <p:cBhvr>
                                        <p:cTn id="8" dur="1000" fill="hold"/>
                                        <p:tgtEl>
                                          <p:spTgt spid="3">
                                            <p:txEl>
                                              <p:pRg st="0" end="0"/>
                                            </p:txEl>
                                          </p:spTgt>
                                        </p:tgtEl>
                                        <p:attrNameLst>
                                          <p:attrName>fill.type</p:attrName>
                                        </p:attrNameLst>
                                      </p:cBhvr>
                                      <p:to>
                                        <p:strVal val="solid"/>
                                      </p:to>
                                    </p:set>
                                    <p:set>
                                      <p:cBhvr>
                                        <p:cTn id="9" dur="1000" fill="hold"/>
                                        <p:tgtEl>
                                          <p:spTgt spid="3">
                                            <p:txEl>
                                              <p:pRg st="0" end="0"/>
                                            </p:txEl>
                                          </p:spTgt>
                                        </p:tgtEl>
                                        <p:attrNameLst>
                                          <p:attrName>fill.on</p:attrName>
                                        </p:attrNameLst>
                                      </p:cBhvr>
                                      <p:to>
                                        <p:strVal val="true"/>
                                      </p:to>
                                    </p:set>
                                  </p:childTnLst>
                                </p:cTn>
                              </p:par>
                            </p:childTnLst>
                          </p:cTn>
                        </p:par>
                        <p:par>
                          <p:cTn id="10" fill="hold">
                            <p:stCondLst>
                              <p:cond delay="1000"/>
                            </p:stCondLst>
                            <p:childTnLst>
                              <p:par>
                                <p:cTn id="11" presetID="19" presetClass="emph" presetSubtype="0" fill="hold" grpId="0" nodeType="afterEffect">
                                  <p:stCondLst>
                                    <p:cond delay="0"/>
                                  </p:stCondLst>
                                  <p:childTnLst>
                                    <p:animClr clrSpc="rgb" dir="cw">
                                      <p:cBhvr override="childStyle">
                                        <p:cTn id="12" dur="1000" fill="hold"/>
                                        <p:tgtEl>
                                          <p:spTgt spid="3">
                                            <p:txEl>
                                              <p:pRg st="1" end="1"/>
                                            </p:txEl>
                                          </p:spTgt>
                                        </p:tgtEl>
                                        <p:attrNameLst>
                                          <p:attrName>style.color</p:attrName>
                                        </p:attrNameLst>
                                      </p:cBhvr>
                                      <p:to>
                                        <a:srgbClr val="4472C4"/>
                                      </p:to>
                                    </p:animClr>
                                    <p:animClr clrSpc="rgb" dir="cw">
                                      <p:cBhvr>
                                        <p:cTn id="13" dur="1000" fill="hold"/>
                                        <p:tgtEl>
                                          <p:spTgt spid="3">
                                            <p:txEl>
                                              <p:pRg st="1" end="1"/>
                                            </p:txEl>
                                          </p:spTgt>
                                        </p:tgtEl>
                                        <p:attrNameLst>
                                          <p:attrName>fillcolor</p:attrName>
                                        </p:attrNameLst>
                                      </p:cBhvr>
                                      <p:to>
                                        <a:srgbClr val="4472C4"/>
                                      </p:to>
                                    </p:animClr>
                                    <p:set>
                                      <p:cBhvr>
                                        <p:cTn id="14" dur="1000" fill="hold"/>
                                        <p:tgtEl>
                                          <p:spTgt spid="3">
                                            <p:txEl>
                                              <p:pRg st="1" end="1"/>
                                            </p:txEl>
                                          </p:spTgt>
                                        </p:tgtEl>
                                        <p:attrNameLst>
                                          <p:attrName>fill.type</p:attrName>
                                        </p:attrNameLst>
                                      </p:cBhvr>
                                      <p:to>
                                        <p:strVal val="solid"/>
                                      </p:to>
                                    </p:set>
                                    <p:set>
                                      <p:cBhvr>
                                        <p:cTn id="15" dur="1000" fill="hold"/>
                                        <p:tgtEl>
                                          <p:spTgt spid="3">
                                            <p:txEl>
                                              <p:pRg st="1" end="1"/>
                                            </p:txEl>
                                          </p:spTgt>
                                        </p:tgtEl>
                                        <p:attrNameLst>
                                          <p:attrName>fill.on</p:attrName>
                                        </p:attrNameLst>
                                      </p:cBhvr>
                                      <p:to>
                                        <p:strVal val="true"/>
                                      </p:to>
                                    </p:set>
                                  </p:childTnLst>
                                </p:cTn>
                              </p:par>
                            </p:childTnLst>
                          </p:cTn>
                        </p:par>
                        <p:par>
                          <p:cTn id="16" fill="hold">
                            <p:stCondLst>
                              <p:cond delay="2000"/>
                            </p:stCondLst>
                            <p:childTnLst>
                              <p:par>
                                <p:cTn id="17" presetID="19" presetClass="emph" presetSubtype="0" fill="hold" grpId="0" nodeType="afterEffect">
                                  <p:stCondLst>
                                    <p:cond delay="0"/>
                                  </p:stCondLst>
                                  <p:childTnLst>
                                    <p:animClr clrSpc="rgb" dir="cw">
                                      <p:cBhvr override="childStyle">
                                        <p:cTn id="18" dur="1000" fill="hold"/>
                                        <p:tgtEl>
                                          <p:spTgt spid="3">
                                            <p:txEl>
                                              <p:pRg st="4" end="4"/>
                                            </p:txEl>
                                          </p:spTgt>
                                        </p:tgtEl>
                                        <p:attrNameLst>
                                          <p:attrName>style.color</p:attrName>
                                        </p:attrNameLst>
                                      </p:cBhvr>
                                      <p:to>
                                        <a:srgbClr val="FF0000"/>
                                      </p:to>
                                    </p:animClr>
                                    <p:animClr clrSpc="rgb" dir="cw">
                                      <p:cBhvr>
                                        <p:cTn id="19" dur="1000" fill="hold"/>
                                        <p:tgtEl>
                                          <p:spTgt spid="3">
                                            <p:txEl>
                                              <p:pRg st="4" end="4"/>
                                            </p:txEl>
                                          </p:spTgt>
                                        </p:tgtEl>
                                        <p:attrNameLst>
                                          <p:attrName>fillcolor</p:attrName>
                                        </p:attrNameLst>
                                      </p:cBhvr>
                                      <p:to>
                                        <a:srgbClr val="FF0000"/>
                                      </p:to>
                                    </p:animClr>
                                    <p:set>
                                      <p:cBhvr>
                                        <p:cTn id="20" dur="1000" fill="hold"/>
                                        <p:tgtEl>
                                          <p:spTgt spid="3">
                                            <p:txEl>
                                              <p:pRg st="4" end="4"/>
                                            </p:txEl>
                                          </p:spTgt>
                                        </p:tgtEl>
                                        <p:attrNameLst>
                                          <p:attrName>fill.type</p:attrName>
                                        </p:attrNameLst>
                                      </p:cBhvr>
                                      <p:to>
                                        <p:strVal val="solid"/>
                                      </p:to>
                                    </p:set>
                                    <p:set>
                                      <p:cBhvr>
                                        <p:cTn id="21" dur="1000" fill="hold"/>
                                        <p:tgtEl>
                                          <p:spTgt spid="3">
                                            <p:txEl>
                                              <p:pRg st="4" end="4"/>
                                            </p:txEl>
                                          </p:spTgt>
                                        </p:tgtEl>
                                        <p:attrNameLst>
                                          <p:attrName>fill.on</p:attrName>
                                        </p:attrNameLst>
                                      </p:cBhvr>
                                      <p:to>
                                        <p:strVal val="true"/>
                                      </p:to>
                                    </p:set>
                                  </p:childTnLst>
                                </p:cTn>
                              </p:par>
                            </p:childTnLst>
                          </p:cTn>
                        </p:par>
                        <p:par>
                          <p:cTn id="22" fill="hold">
                            <p:stCondLst>
                              <p:cond delay="3000"/>
                            </p:stCondLst>
                            <p:childTnLst>
                              <p:par>
                                <p:cTn id="23" presetID="19" presetClass="emph" presetSubtype="0" fill="hold" grpId="0" nodeType="afterEffect">
                                  <p:stCondLst>
                                    <p:cond delay="0"/>
                                  </p:stCondLst>
                                  <p:childTnLst>
                                    <p:animClr clrSpc="rgb" dir="cw">
                                      <p:cBhvr override="childStyle">
                                        <p:cTn id="24" dur="1000" fill="hold"/>
                                        <p:tgtEl>
                                          <p:spTgt spid="3">
                                            <p:txEl>
                                              <p:pRg st="5" end="5"/>
                                            </p:txEl>
                                          </p:spTgt>
                                        </p:tgtEl>
                                        <p:attrNameLst>
                                          <p:attrName>style.color</p:attrName>
                                        </p:attrNameLst>
                                      </p:cBhvr>
                                      <p:to>
                                        <a:srgbClr val="00B0F0"/>
                                      </p:to>
                                    </p:animClr>
                                    <p:animClr clrSpc="rgb" dir="cw">
                                      <p:cBhvr>
                                        <p:cTn id="25" dur="1000" fill="hold"/>
                                        <p:tgtEl>
                                          <p:spTgt spid="3">
                                            <p:txEl>
                                              <p:pRg st="5" end="5"/>
                                            </p:txEl>
                                          </p:spTgt>
                                        </p:tgtEl>
                                        <p:attrNameLst>
                                          <p:attrName>fillcolor</p:attrName>
                                        </p:attrNameLst>
                                      </p:cBhvr>
                                      <p:to>
                                        <a:srgbClr val="00B0F0"/>
                                      </p:to>
                                    </p:animClr>
                                    <p:set>
                                      <p:cBhvr>
                                        <p:cTn id="26" dur="1000" fill="hold"/>
                                        <p:tgtEl>
                                          <p:spTgt spid="3">
                                            <p:txEl>
                                              <p:pRg st="5" end="5"/>
                                            </p:txEl>
                                          </p:spTgt>
                                        </p:tgtEl>
                                        <p:attrNameLst>
                                          <p:attrName>fill.type</p:attrName>
                                        </p:attrNameLst>
                                      </p:cBhvr>
                                      <p:to>
                                        <p:strVal val="solid"/>
                                      </p:to>
                                    </p:set>
                                    <p:set>
                                      <p:cBhvr>
                                        <p:cTn id="27" dur="1000" fill="hold"/>
                                        <p:tgtEl>
                                          <p:spTgt spid="3">
                                            <p:txEl>
                                              <p:pRg st="5" end="5"/>
                                            </p:txEl>
                                          </p:spTgt>
                                        </p:tgtEl>
                                        <p:attrNameLst>
                                          <p:attrName>fill.on</p:attrName>
                                        </p:attrNameLst>
                                      </p:cBhvr>
                                      <p:to>
                                        <p:strVal val="true"/>
                                      </p:to>
                                    </p:set>
                                  </p:childTnLst>
                                </p:cTn>
                              </p:par>
                            </p:childTnLst>
                          </p:cTn>
                        </p:par>
                        <p:par>
                          <p:cTn id="28" fill="hold">
                            <p:stCondLst>
                              <p:cond delay="4000"/>
                            </p:stCondLst>
                            <p:childTnLst>
                              <p:par>
                                <p:cTn id="29" presetID="19" presetClass="emph" presetSubtype="0" fill="hold" grpId="0" nodeType="afterEffect">
                                  <p:stCondLst>
                                    <p:cond delay="0"/>
                                  </p:stCondLst>
                                  <p:childTnLst>
                                    <p:animClr clrSpc="rgb" dir="cw">
                                      <p:cBhvr override="childStyle">
                                        <p:cTn id="30" dur="1000" fill="hold"/>
                                        <p:tgtEl>
                                          <p:spTgt spid="3">
                                            <p:txEl>
                                              <p:pRg st="7" end="7"/>
                                            </p:txEl>
                                          </p:spTgt>
                                        </p:tgtEl>
                                        <p:attrNameLst>
                                          <p:attrName>style.color</p:attrName>
                                        </p:attrNameLst>
                                      </p:cBhvr>
                                      <p:to>
                                        <a:schemeClr val="accent2"/>
                                      </p:to>
                                    </p:animClr>
                                    <p:animClr clrSpc="rgb" dir="cw">
                                      <p:cBhvr>
                                        <p:cTn id="31" dur="1000" fill="hold"/>
                                        <p:tgtEl>
                                          <p:spTgt spid="3">
                                            <p:txEl>
                                              <p:pRg st="7" end="7"/>
                                            </p:txEl>
                                          </p:spTgt>
                                        </p:tgtEl>
                                        <p:attrNameLst>
                                          <p:attrName>fillcolor</p:attrName>
                                        </p:attrNameLst>
                                      </p:cBhvr>
                                      <p:to>
                                        <a:schemeClr val="accent2"/>
                                      </p:to>
                                    </p:animClr>
                                    <p:set>
                                      <p:cBhvr>
                                        <p:cTn id="32" dur="1000" fill="hold"/>
                                        <p:tgtEl>
                                          <p:spTgt spid="3">
                                            <p:txEl>
                                              <p:pRg st="7" end="7"/>
                                            </p:txEl>
                                          </p:spTgt>
                                        </p:tgtEl>
                                        <p:attrNameLst>
                                          <p:attrName>fill.type</p:attrName>
                                        </p:attrNameLst>
                                      </p:cBhvr>
                                      <p:to>
                                        <p:strVal val="solid"/>
                                      </p:to>
                                    </p:set>
                                    <p:set>
                                      <p:cBhvr>
                                        <p:cTn id="33" dur="10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A7A3-5138-4AA3-B1EE-4A2B889F113C}"/>
              </a:ext>
            </a:extLst>
          </p:cNvPr>
          <p:cNvSpPr>
            <a:spLocks noGrp="1"/>
          </p:cNvSpPr>
          <p:nvPr>
            <p:ph type="title"/>
          </p:nvPr>
        </p:nvSpPr>
        <p:spPr>
          <a:xfrm>
            <a:off x="838200" y="0"/>
            <a:ext cx="10515600" cy="701365"/>
          </a:xfrm>
        </p:spPr>
        <p:txBody>
          <a:bodyPr>
            <a:normAutofit fontScale="90000"/>
          </a:bodyPr>
          <a:lstStyle/>
          <a:p>
            <a:pPr algn="ctr"/>
            <a:r>
              <a:rPr lang="fa-IR" sz="44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فهرست مطالب</a:t>
            </a:r>
            <a:endParaRPr lang="en-US" dirty="0">
              <a:effectLst>
                <a:outerShdw blurRad="38100" dist="38100" dir="2700000" algn="tl">
                  <a:srgbClr val="000000">
                    <a:alpha val="43137"/>
                  </a:srgbClr>
                </a:outerShdw>
              </a:effectLst>
            </a:endParaRPr>
          </a:p>
        </p:txBody>
      </p:sp>
      <p:sp>
        <p:nvSpPr>
          <p:cNvPr id="7" name="Block Arc 6">
            <a:extLst>
              <a:ext uri="{FF2B5EF4-FFF2-40B4-BE49-F238E27FC236}">
                <a16:creationId xmlns:a16="http://schemas.microsoft.com/office/drawing/2014/main" id="{F9D68AE9-2522-4F37-A6AC-F48A00C6E3FD}"/>
              </a:ext>
            </a:extLst>
          </p:cNvPr>
          <p:cNvSpPr/>
          <p:nvPr/>
        </p:nvSpPr>
        <p:spPr>
          <a:xfrm>
            <a:off x="10233577" y="-422889"/>
            <a:ext cx="7000914" cy="7000914"/>
          </a:xfrm>
          <a:prstGeom prst="blockArc">
            <a:avLst>
              <a:gd name="adj1" fmla="val 8100000"/>
              <a:gd name="adj2" fmla="val 13500000"/>
              <a:gd name="adj3" fmla="val 309"/>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1CAF84D0-AD4E-4D09-8375-8F4E71B821F2}"/>
              </a:ext>
            </a:extLst>
          </p:cNvPr>
          <p:cNvSpPr/>
          <p:nvPr/>
        </p:nvSpPr>
        <p:spPr>
          <a:xfrm>
            <a:off x="1451369" y="802036"/>
            <a:ext cx="9412828" cy="650330"/>
          </a:xfrm>
          <a:custGeom>
            <a:avLst/>
            <a:gdLst>
              <a:gd name="connsiteX0" fmla="*/ 0 w 9412828"/>
              <a:gd name="connsiteY0" fmla="*/ 0 h 650330"/>
              <a:gd name="connsiteX1" fmla="*/ 9412828 w 9412828"/>
              <a:gd name="connsiteY1" fmla="*/ 0 h 650330"/>
              <a:gd name="connsiteX2" fmla="*/ 9412828 w 9412828"/>
              <a:gd name="connsiteY2" fmla="*/ 650330 h 650330"/>
              <a:gd name="connsiteX3" fmla="*/ 0 w 9412828"/>
              <a:gd name="connsiteY3" fmla="*/ 650330 h 650330"/>
              <a:gd name="connsiteX4" fmla="*/ 0 w 9412828"/>
              <a:gd name="connsiteY4" fmla="*/ 0 h 65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828" h="650330">
                <a:moveTo>
                  <a:pt x="0" y="0"/>
                </a:moveTo>
                <a:lnTo>
                  <a:pt x="9412828" y="0"/>
                </a:lnTo>
                <a:lnTo>
                  <a:pt x="9412828" y="650330"/>
                </a:lnTo>
                <a:lnTo>
                  <a:pt x="0" y="65033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68580" tIns="68580" rIns="516200" bIns="68580" numCol="1" spcCol="1270" anchor="ctr" anchorCtr="0">
            <a:noAutofit/>
          </a:bodyPr>
          <a:lstStyle/>
          <a:p>
            <a:pPr marL="0" lvl="0" indent="0" algn="r" defTabSz="1200150" rtl="1">
              <a:lnSpc>
                <a:spcPct val="100000"/>
              </a:lnSpc>
              <a:spcBef>
                <a:spcPct val="0"/>
              </a:spcBef>
              <a:spcAft>
                <a:spcPct val="35000"/>
              </a:spcAft>
              <a:buNone/>
            </a:pPr>
            <a:r>
              <a:rPr lang="fa-IR" sz="2700" b="0" kern="1200" dirty="0">
                <a:effectLst>
                  <a:outerShdw blurRad="50800" dist="38100" dir="5400000" algn="t" rotWithShape="0">
                    <a:prstClr val="black">
                      <a:alpha val="40000"/>
                    </a:prstClr>
                  </a:outerShdw>
                </a:effectLst>
                <a:cs typeface="B Nazanin" panose="00000400000000000000" pitchFamily="2" charset="-78"/>
              </a:rPr>
              <a:t>مقدمه</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9" name="Oval 8">
            <a:extLst>
              <a:ext uri="{FF2B5EF4-FFF2-40B4-BE49-F238E27FC236}">
                <a16:creationId xmlns:a16="http://schemas.microsoft.com/office/drawing/2014/main" id="{3D4868BD-1158-4528-B87B-B88256BE6737}"/>
              </a:ext>
            </a:extLst>
          </p:cNvPr>
          <p:cNvSpPr/>
          <p:nvPr/>
        </p:nvSpPr>
        <p:spPr>
          <a:xfrm>
            <a:off x="10457741" y="720744"/>
            <a:ext cx="812912" cy="8129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6</a:t>
            </a:r>
          </a:p>
        </p:txBody>
      </p:sp>
      <p:sp>
        <p:nvSpPr>
          <p:cNvPr id="10" name="Freeform: Shape 9">
            <a:extLst>
              <a:ext uri="{FF2B5EF4-FFF2-40B4-BE49-F238E27FC236}">
                <a16:creationId xmlns:a16="http://schemas.microsoft.com/office/drawing/2014/main" id="{892A4F26-4C9F-4576-887D-0036EF6000A6}"/>
              </a:ext>
            </a:extLst>
          </p:cNvPr>
          <p:cNvSpPr/>
          <p:nvPr/>
        </p:nvSpPr>
        <p:spPr>
          <a:xfrm>
            <a:off x="1451369" y="1777219"/>
            <a:ext cx="8946820" cy="650330"/>
          </a:xfrm>
          <a:custGeom>
            <a:avLst/>
            <a:gdLst>
              <a:gd name="connsiteX0" fmla="*/ 0 w 8946820"/>
              <a:gd name="connsiteY0" fmla="*/ 0 h 650330"/>
              <a:gd name="connsiteX1" fmla="*/ 8946820 w 8946820"/>
              <a:gd name="connsiteY1" fmla="*/ 0 h 650330"/>
              <a:gd name="connsiteX2" fmla="*/ 8946820 w 8946820"/>
              <a:gd name="connsiteY2" fmla="*/ 650330 h 650330"/>
              <a:gd name="connsiteX3" fmla="*/ 0 w 8946820"/>
              <a:gd name="connsiteY3" fmla="*/ 650330 h 650330"/>
              <a:gd name="connsiteX4" fmla="*/ 0 w 8946820"/>
              <a:gd name="connsiteY4" fmla="*/ 0 h 65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6820" h="650330">
                <a:moveTo>
                  <a:pt x="0" y="0"/>
                </a:moveTo>
                <a:lnTo>
                  <a:pt x="8946820" y="0"/>
                </a:lnTo>
                <a:lnTo>
                  <a:pt x="8946820" y="650330"/>
                </a:lnTo>
                <a:lnTo>
                  <a:pt x="0" y="65033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1689636"/>
              <a:satOff val="-4355"/>
              <a:lumOff val="-2941"/>
              <a:alphaOff val="0"/>
            </a:schemeClr>
          </a:fillRef>
          <a:effectRef idx="1">
            <a:schemeClr val="accent5">
              <a:hueOff val="-1689636"/>
              <a:satOff val="-4355"/>
              <a:lumOff val="-2941"/>
              <a:alphaOff val="0"/>
            </a:schemeClr>
          </a:effectRef>
          <a:fontRef idx="minor">
            <a:schemeClr val="dk1"/>
          </a:fontRef>
        </p:style>
        <p:txBody>
          <a:bodyPr spcFirstLastPara="0" vert="horz" wrap="square" lIns="68580" tIns="68580" rIns="516200" bIns="68580" numCol="1" spcCol="1270" anchor="ctr" anchorCtr="0">
            <a:noAutofit/>
          </a:bodyPr>
          <a:lstStyle/>
          <a:p>
            <a:pPr marL="0" lvl="0" indent="0" algn="r" defTabSz="1200150" rtl="1">
              <a:lnSpc>
                <a:spcPct val="100000"/>
              </a:lnSpc>
              <a:spcBef>
                <a:spcPct val="0"/>
              </a:spcBef>
              <a:spcAft>
                <a:spcPct val="35000"/>
              </a:spcAft>
              <a:buNone/>
            </a:pPr>
            <a:r>
              <a:rPr lang="fa-IR" sz="2700" b="0" kern="1200" dirty="0">
                <a:effectLst>
                  <a:outerShdw blurRad="50800" dist="38100" dir="5400000" algn="t" rotWithShape="0">
                    <a:prstClr val="black">
                      <a:alpha val="40000"/>
                    </a:prstClr>
                  </a:outerShdw>
                </a:effectLst>
                <a:cs typeface="B Nazanin" panose="00000400000000000000" pitchFamily="2" charset="-78"/>
              </a:rPr>
              <a:t>تاریخچه</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11" name="Oval 10">
            <a:extLst>
              <a:ext uri="{FF2B5EF4-FFF2-40B4-BE49-F238E27FC236}">
                <a16:creationId xmlns:a16="http://schemas.microsoft.com/office/drawing/2014/main" id="{2D163798-0C33-4FE0-803D-867EB5971D22}"/>
              </a:ext>
            </a:extLst>
          </p:cNvPr>
          <p:cNvSpPr/>
          <p:nvPr/>
        </p:nvSpPr>
        <p:spPr>
          <a:xfrm>
            <a:off x="9991734" y="1695928"/>
            <a:ext cx="812912" cy="8129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1689636"/>
              <a:satOff val="-4355"/>
              <a:lumOff val="-2941"/>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8</a:t>
            </a:r>
          </a:p>
        </p:txBody>
      </p:sp>
      <p:sp>
        <p:nvSpPr>
          <p:cNvPr id="12" name="Freeform: Shape 11">
            <a:extLst>
              <a:ext uri="{FF2B5EF4-FFF2-40B4-BE49-F238E27FC236}">
                <a16:creationId xmlns:a16="http://schemas.microsoft.com/office/drawing/2014/main" id="{A980CEC0-BCDE-4355-8319-23E4FDAC2005}"/>
              </a:ext>
            </a:extLst>
          </p:cNvPr>
          <p:cNvSpPr/>
          <p:nvPr/>
        </p:nvSpPr>
        <p:spPr>
          <a:xfrm>
            <a:off x="1451369" y="2752402"/>
            <a:ext cx="8803793" cy="650330"/>
          </a:xfrm>
          <a:custGeom>
            <a:avLst/>
            <a:gdLst>
              <a:gd name="connsiteX0" fmla="*/ 0 w 8803793"/>
              <a:gd name="connsiteY0" fmla="*/ 0 h 650330"/>
              <a:gd name="connsiteX1" fmla="*/ 8803793 w 8803793"/>
              <a:gd name="connsiteY1" fmla="*/ 0 h 650330"/>
              <a:gd name="connsiteX2" fmla="*/ 8803793 w 8803793"/>
              <a:gd name="connsiteY2" fmla="*/ 650330 h 650330"/>
              <a:gd name="connsiteX3" fmla="*/ 0 w 8803793"/>
              <a:gd name="connsiteY3" fmla="*/ 650330 h 650330"/>
              <a:gd name="connsiteX4" fmla="*/ 0 w 8803793"/>
              <a:gd name="connsiteY4" fmla="*/ 0 h 65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793" h="650330">
                <a:moveTo>
                  <a:pt x="0" y="0"/>
                </a:moveTo>
                <a:lnTo>
                  <a:pt x="8803793" y="0"/>
                </a:lnTo>
                <a:lnTo>
                  <a:pt x="8803793" y="650330"/>
                </a:lnTo>
                <a:lnTo>
                  <a:pt x="0" y="65033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3379271"/>
              <a:satOff val="-8710"/>
              <a:lumOff val="-5883"/>
              <a:alphaOff val="0"/>
            </a:schemeClr>
          </a:fillRef>
          <a:effectRef idx="1">
            <a:schemeClr val="accent5">
              <a:hueOff val="-3379271"/>
              <a:satOff val="-8710"/>
              <a:lumOff val="-5883"/>
              <a:alphaOff val="0"/>
            </a:schemeClr>
          </a:effectRef>
          <a:fontRef idx="minor">
            <a:schemeClr val="dk1"/>
          </a:fontRef>
        </p:style>
        <p:txBody>
          <a:bodyPr spcFirstLastPara="0" vert="horz" wrap="square" lIns="68580" tIns="68580" rIns="516200" bIns="68580" numCol="1" spcCol="1270" anchor="ctr" anchorCtr="0">
            <a:noAutofit/>
          </a:bodyPr>
          <a:lstStyle/>
          <a:p>
            <a:pPr marL="0" lvl="0" indent="0" algn="r" defTabSz="1200150" rtl="1">
              <a:lnSpc>
                <a:spcPct val="100000"/>
              </a:lnSpc>
              <a:spcBef>
                <a:spcPct val="0"/>
              </a:spcBef>
              <a:spcAft>
                <a:spcPct val="35000"/>
              </a:spcAft>
              <a:buNone/>
            </a:pPr>
            <a:r>
              <a:rPr lang="fa-IR" sz="2700" b="0" kern="1200" dirty="0">
                <a:effectLst>
                  <a:outerShdw blurRad="50800" dist="38100" dir="5400000" algn="t" rotWithShape="0">
                    <a:prstClr val="black">
                      <a:alpha val="40000"/>
                    </a:prstClr>
                  </a:outerShdw>
                </a:effectLst>
                <a:cs typeface="B Nazanin" panose="00000400000000000000" pitchFamily="2" charset="-78"/>
              </a:rPr>
              <a:t>تفاوت بی نظمی و آشوب</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13" name="Oval 12">
            <a:extLst>
              <a:ext uri="{FF2B5EF4-FFF2-40B4-BE49-F238E27FC236}">
                <a16:creationId xmlns:a16="http://schemas.microsoft.com/office/drawing/2014/main" id="{EB3BB83A-AFAC-4594-A50A-F51755309734}"/>
              </a:ext>
            </a:extLst>
          </p:cNvPr>
          <p:cNvSpPr/>
          <p:nvPr/>
        </p:nvSpPr>
        <p:spPr>
          <a:xfrm>
            <a:off x="9874305" y="2670955"/>
            <a:ext cx="812912" cy="8129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3379271"/>
              <a:satOff val="-8710"/>
              <a:lumOff val="-5883"/>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16</a:t>
            </a:r>
          </a:p>
        </p:txBody>
      </p:sp>
      <p:sp>
        <p:nvSpPr>
          <p:cNvPr id="14" name="Freeform: Shape 13">
            <a:extLst>
              <a:ext uri="{FF2B5EF4-FFF2-40B4-BE49-F238E27FC236}">
                <a16:creationId xmlns:a16="http://schemas.microsoft.com/office/drawing/2014/main" id="{15401A91-4AE7-481F-8468-127F773FD4B2}"/>
              </a:ext>
            </a:extLst>
          </p:cNvPr>
          <p:cNvSpPr/>
          <p:nvPr/>
        </p:nvSpPr>
        <p:spPr>
          <a:xfrm>
            <a:off x="1451369" y="3727586"/>
            <a:ext cx="8946820" cy="650330"/>
          </a:xfrm>
          <a:custGeom>
            <a:avLst/>
            <a:gdLst>
              <a:gd name="connsiteX0" fmla="*/ 0 w 8946820"/>
              <a:gd name="connsiteY0" fmla="*/ 0 h 650330"/>
              <a:gd name="connsiteX1" fmla="*/ 8946820 w 8946820"/>
              <a:gd name="connsiteY1" fmla="*/ 0 h 650330"/>
              <a:gd name="connsiteX2" fmla="*/ 8946820 w 8946820"/>
              <a:gd name="connsiteY2" fmla="*/ 650330 h 650330"/>
              <a:gd name="connsiteX3" fmla="*/ 0 w 8946820"/>
              <a:gd name="connsiteY3" fmla="*/ 650330 h 650330"/>
              <a:gd name="connsiteX4" fmla="*/ 0 w 8946820"/>
              <a:gd name="connsiteY4" fmla="*/ 0 h 65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6820" h="650330">
                <a:moveTo>
                  <a:pt x="0" y="0"/>
                </a:moveTo>
                <a:lnTo>
                  <a:pt x="8946820" y="0"/>
                </a:lnTo>
                <a:lnTo>
                  <a:pt x="8946820" y="650330"/>
                </a:lnTo>
                <a:lnTo>
                  <a:pt x="0" y="65033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5068907"/>
              <a:satOff val="-13064"/>
              <a:lumOff val="-8824"/>
              <a:alphaOff val="0"/>
            </a:schemeClr>
          </a:fillRef>
          <a:effectRef idx="1">
            <a:schemeClr val="accent5">
              <a:hueOff val="-5068907"/>
              <a:satOff val="-13064"/>
              <a:lumOff val="-8824"/>
              <a:alphaOff val="0"/>
            </a:schemeClr>
          </a:effectRef>
          <a:fontRef idx="minor">
            <a:schemeClr val="dk1"/>
          </a:fontRef>
        </p:style>
        <p:txBody>
          <a:bodyPr spcFirstLastPara="0" vert="horz" wrap="square" lIns="68580" tIns="68580" rIns="516200" bIns="68580" numCol="1" spcCol="1270" anchor="ctr" anchorCtr="0">
            <a:noAutofit/>
          </a:bodyPr>
          <a:lstStyle/>
          <a:p>
            <a:pPr marL="0" lvl="0" indent="0" algn="r" defTabSz="1200150" rtl="1">
              <a:lnSpc>
                <a:spcPct val="100000"/>
              </a:lnSpc>
              <a:spcBef>
                <a:spcPct val="0"/>
              </a:spcBef>
              <a:spcAft>
                <a:spcPct val="35000"/>
              </a:spcAft>
              <a:buNone/>
            </a:pPr>
            <a:r>
              <a:rPr lang="fa-IR" sz="2700" b="0" kern="1200" dirty="0">
                <a:effectLst>
                  <a:outerShdw blurRad="50800" dist="38100" dir="5400000" algn="t" rotWithShape="0">
                    <a:prstClr val="black">
                      <a:alpha val="40000"/>
                    </a:prstClr>
                  </a:outerShdw>
                </a:effectLst>
                <a:cs typeface="B Nazanin" panose="00000400000000000000" pitchFamily="2" charset="-78"/>
              </a:rPr>
              <a:t>آشوب(</a:t>
            </a:r>
            <a:r>
              <a:rPr lang="en-US" sz="2700" b="0" kern="1200"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Chaos</a:t>
            </a:r>
            <a:r>
              <a:rPr lang="fa-IR" sz="2700" b="0" kern="1200" dirty="0">
                <a:effectLst>
                  <a:outerShdw blurRad="50800" dist="38100" dir="5400000" algn="t" rotWithShape="0">
                    <a:prstClr val="black">
                      <a:alpha val="40000"/>
                    </a:prstClr>
                  </a:outerShdw>
                </a:effectLst>
                <a:cs typeface="B Nazanin" panose="00000400000000000000" pitchFamily="2" charset="-78"/>
              </a:rPr>
              <a:t>)</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15" name="Oval 14">
            <a:extLst>
              <a:ext uri="{FF2B5EF4-FFF2-40B4-BE49-F238E27FC236}">
                <a16:creationId xmlns:a16="http://schemas.microsoft.com/office/drawing/2014/main" id="{1F133042-364B-4CA2-B50C-00977063990E}"/>
              </a:ext>
            </a:extLst>
          </p:cNvPr>
          <p:cNvSpPr/>
          <p:nvPr/>
        </p:nvSpPr>
        <p:spPr>
          <a:xfrm>
            <a:off x="10051285" y="3646140"/>
            <a:ext cx="812912" cy="8129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5068907"/>
              <a:satOff val="-13064"/>
              <a:lumOff val="-8824"/>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17</a:t>
            </a:r>
          </a:p>
        </p:txBody>
      </p:sp>
      <p:sp>
        <p:nvSpPr>
          <p:cNvPr id="16" name="Freeform: Shape 15">
            <a:extLst>
              <a:ext uri="{FF2B5EF4-FFF2-40B4-BE49-F238E27FC236}">
                <a16:creationId xmlns:a16="http://schemas.microsoft.com/office/drawing/2014/main" id="{7CF30B11-66AD-4B74-BA60-F21312DE62FA}"/>
              </a:ext>
            </a:extLst>
          </p:cNvPr>
          <p:cNvSpPr/>
          <p:nvPr/>
        </p:nvSpPr>
        <p:spPr>
          <a:xfrm>
            <a:off x="1451369" y="4695090"/>
            <a:ext cx="9412828" cy="650330"/>
          </a:xfrm>
          <a:custGeom>
            <a:avLst/>
            <a:gdLst>
              <a:gd name="connsiteX0" fmla="*/ 0 w 9412828"/>
              <a:gd name="connsiteY0" fmla="*/ 0 h 650330"/>
              <a:gd name="connsiteX1" fmla="*/ 9412828 w 9412828"/>
              <a:gd name="connsiteY1" fmla="*/ 0 h 650330"/>
              <a:gd name="connsiteX2" fmla="*/ 9412828 w 9412828"/>
              <a:gd name="connsiteY2" fmla="*/ 650330 h 650330"/>
              <a:gd name="connsiteX3" fmla="*/ 0 w 9412828"/>
              <a:gd name="connsiteY3" fmla="*/ 650330 h 650330"/>
              <a:gd name="connsiteX4" fmla="*/ 0 w 9412828"/>
              <a:gd name="connsiteY4" fmla="*/ 0 h 65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828" h="650330">
                <a:moveTo>
                  <a:pt x="0" y="0"/>
                </a:moveTo>
                <a:lnTo>
                  <a:pt x="9412828" y="0"/>
                </a:lnTo>
                <a:lnTo>
                  <a:pt x="9412828" y="650330"/>
                </a:lnTo>
                <a:lnTo>
                  <a:pt x="0" y="65033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6758543"/>
              <a:satOff val="-17419"/>
              <a:lumOff val="-11765"/>
              <a:alphaOff val="0"/>
            </a:schemeClr>
          </a:fillRef>
          <a:effectRef idx="1">
            <a:schemeClr val="accent5">
              <a:hueOff val="-6758543"/>
              <a:satOff val="-17419"/>
              <a:lumOff val="-11765"/>
              <a:alphaOff val="0"/>
            </a:schemeClr>
          </a:effectRef>
          <a:fontRef idx="minor">
            <a:schemeClr val="dk1"/>
          </a:fontRef>
        </p:style>
        <p:txBody>
          <a:bodyPr spcFirstLastPara="0" vert="horz" wrap="square" lIns="68580" tIns="68580" rIns="516200" bIns="68580" numCol="1" spcCol="1270" anchor="ctr" anchorCtr="0">
            <a:noAutofit/>
          </a:bodyPr>
          <a:lstStyle/>
          <a:p>
            <a:pPr marL="0" lvl="0" indent="0" algn="r" defTabSz="1200150" rtl="1">
              <a:lnSpc>
                <a:spcPct val="100000"/>
              </a:lnSpc>
              <a:spcBef>
                <a:spcPct val="0"/>
              </a:spcBef>
              <a:spcAft>
                <a:spcPct val="35000"/>
              </a:spcAft>
              <a:buNone/>
            </a:pPr>
            <a:r>
              <a:rPr lang="fa-IR" sz="2700" b="0" i="0" kern="1200" dirty="0">
                <a:effectLst>
                  <a:outerShdw blurRad="50800" dist="38100" dir="5400000" algn="t" rotWithShape="0">
                    <a:prstClr val="black">
                      <a:alpha val="40000"/>
                    </a:prstClr>
                  </a:outerShdw>
                </a:effectLst>
                <a:cs typeface="B Nazanin" panose="00000400000000000000" pitchFamily="2" charset="-78"/>
              </a:rPr>
              <a:t>اهمیت نظریه آشوب</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17" name="Oval 16">
            <a:extLst>
              <a:ext uri="{FF2B5EF4-FFF2-40B4-BE49-F238E27FC236}">
                <a16:creationId xmlns:a16="http://schemas.microsoft.com/office/drawing/2014/main" id="{72514974-7900-4713-B340-59F47C49BB63}"/>
              </a:ext>
            </a:extLst>
          </p:cNvPr>
          <p:cNvSpPr/>
          <p:nvPr/>
        </p:nvSpPr>
        <p:spPr>
          <a:xfrm>
            <a:off x="10457741" y="4621478"/>
            <a:ext cx="812912" cy="8129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6758543"/>
              <a:satOff val="-17419"/>
              <a:lumOff val="-1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18</a:t>
            </a:r>
          </a:p>
        </p:txBody>
      </p:sp>
      <p:sp>
        <p:nvSpPr>
          <p:cNvPr id="4" name="Slide Number Placeholder 3">
            <a:extLst>
              <a:ext uri="{FF2B5EF4-FFF2-40B4-BE49-F238E27FC236}">
                <a16:creationId xmlns:a16="http://schemas.microsoft.com/office/drawing/2014/main" id="{2371D6D3-7576-4A94-847A-BA298FD04DD7}"/>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3</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704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5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4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par>
                          <p:cTn id="41" fill="hold">
                            <p:stCondLst>
                              <p:cond delay="5500"/>
                            </p:stCondLst>
                            <p:childTnLst>
                              <p:par>
                                <p:cTn id="42" presetID="16" presetClass="entr" presetSubtype="2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par>
                          <p:cTn id="45" fill="hold">
                            <p:stCondLst>
                              <p:cond delay="6000"/>
                            </p:stCondLst>
                            <p:childTnLst>
                              <p:par>
                                <p:cTn id="46" presetID="6"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par>
                          <p:cTn id="49" fill="hold">
                            <p:stCondLst>
                              <p:cond delay="8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2C11-900B-475A-B064-18EDD4A3908A}"/>
              </a:ext>
            </a:extLst>
          </p:cNvPr>
          <p:cNvSpPr>
            <a:spLocks noGrp="1"/>
          </p:cNvSpPr>
          <p:nvPr>
            <p:ph type="title"/>
          </p:nvPr>
        </p:nvSpPr>
        <p:spPr>
          <a:xfrm>
            <a:off x="838200" y="123273"/>
            <a:ext cx="10515600" cy="534333"/>
          </a:xfrm>
        </p:spPr>
        <p:txBody>
          <a:bodyPr>
            <a:normAutofit fontScale="90000"/>
          </a:bodyPr>
          <a:lstStyle/>
          <a:p>
            <a:pPr algn="ctr"/>
            <a:r>
              <a:rPr lang="fa-IR" sz="44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فهرست مطالب</a:t>
            </a:r>
            <a:endParaRPr lang="en-US" dirty="0">
              <a:effectLst>
                <a:outerShdw blurRad="38100" dist="38100" dir="2700000" algn="tl">
                  <a:srgbClr val="000000">
                    <a:alpha val="43137"/>
                  </a:srgbClr>
                </a:outerShdw>
              </a:effectLst>
            </a:endParaRPr>
          </a:p>
        </p:txBody>
      </p:sp>
      <p:sp>
        <p:nvSpPr>
          <p:cNvPr id="7" name="Block Arc 6">
            <a:extLst>
              <a:ext uri="{FF2B5EF4-FFF2-40B4-BE49-F238E27FC236}">
                <a16:creationId xmlns:a16="http://schemas.microsoft.com/office/drawing/2014/main" id="{51E55172-E052-49B1-B693-0C7C51EB2087}"/>
              </a:ext>
            </a:extLst>
          </p:cNvPr>
          <p:cNvSpPr/>
          <p:nvPr/>
        </p:nvSpPr>
        <p:spPr>
          <a:xfrm>
            <a:off x="10273475" y="-315104"/>
            <a:ext cx="6748708" cy="6748708"/>
          </a:xfrm>
          <a:prstGeom prst="blockArc">
            <a:avLst>
              <a:gd name="adj1" fmla="val 8100000"/>
              <a:gd name="adj2" fmla="val 13500000"/>
              <a:gd name="adj3" fmla="val 320"/>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0CC6E078-1F71-4D1E-8075-01522B3927EF}"/>
              </a:ext>
            </a:extLst>
          </p:cNvPr>
          <p:cNvSpPr/>
          <p:nvPr/>
        </p:nvSpPr>
        <p:spPr>
          <a:xfrm>
            <a:off x="908380" y="865819"/>
            <a:ext cx="9973158" cy="626866"/>
          </a:xfrm>
          <a:custGeom>
            <a:avLst/>
            <a:gdLst>
              <a:gd name="connsiteX0" fmla="*/ 0 w 9973158"/>
              <a:gd name="connsiteY0" fmla="*/ 0 h 626866"/>
              <a:gd name="connsiteX1" fmla="*/ 9973158 w 9973158"/>
              <a:gd name="connsiteY1" fmla="*/ 0 h 626866"/>
              <a:gd name="connsiteX2" fmla="*/ 9973158 w 9973158"/>
              <a:gd name="connsiteY2" fmla="*/ 626866 h 626866"/>
              <a:gd name="connsiteX3" fmla="*/ 0 w 9973158"/>
              <a:gd name="connsiteY3" fmla="*/ 626866 h 626866"/>
              <a:gd name="connsiteX4" fmla="*/ 0 w 9973158"/>
              <a:gd name="connsiteY4" fmla="*/ 0 h 62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3158" h="626866">
                <a:moveTo>
                  <a:pt x="0" y="0"/>
                </a:moveTo>
                <a:lnTo>
                  <a:pt x="9973158" y="0"/>
                </a:lnTo>
                <a:lnTo>
                  <a:pt x="9973158" y="626866"/>
                </a:lnTo>
                <a:lnTo>
                  <a:pt x="0" y="6268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8580" tIns="68580" rIns="497575" bIns="68580" numCol="1" spcCol="1270" anchor="ctr" anchorCtr="0">
            <a:noAutofit/>
          </a:bodyPr>
          <a:lstStyle/>
          <a:p>
            <a:pPr marL="0" lvl="0" indent="0" algn="r" defTabSz="1200150">
              <a:lnSpc>
                <a:spcPct val="90000"/>
              </a:lnSpc>
              <a:spcBef>
                <a:spcPct val="0"/>
              </a:spcBef>
              <a:spcAft>
                <a:spcPct val="35000"/>
              </a:spcAft>
              <a:buNone/>
            </a:pPr>
            <a:r>
              <a:rPr lang="fa-IR" sz="2700" b="0" i="0" kern="1200" dirty="0">
                <a:effectLst>
                  <a:outerShdw blurRad="50800" dist="38100" dir="5400000" algn="t" rotWithShape="0">
                    <a:prstClr val="black">
                      <a:alpha val="40000"/>
                    </a:prstClr>
                  </a:outerShdw>
                </a:effectLst>
                <a:cs typeface="B Nazanin" panose="00000400000000000000" pitchFamily="2" charset="-78"/>
              </a:rPr>
              <a:t>سیستم دینامیکی غیرخطی</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9" name="Oval 8">
            <a:extLst>
              <a:ext uri="{FF2B5EF4-FFF2-40B4-BE49-F238E27FC236}">
                <a16:creationId xmlns:a16="http://schemas.microsoft.com/office/drawing/2014/main" id="{897A3D51-AA16-447D-97AD-678D0802C218}"/>
              </a:ext>
            </a:extLst>
          </p:cNvPr>
          <p:cNvSpPr/>
          <p:nvPr/>
        </p:nvSpPr>
        <p:spPr>
          <a:xfrm>
            <a:off x="10489747" y="787461"/>
            <a:ext cx="783582" cy="78358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19</a:t>
            </a:r>
          </a:p>
        </p:txBody>
      </p:sp>
      <p:sp>
        <p:nvSpPr>
          <p:cNvPr id="10" name="Freeform: Shape 9">
            <a:extLst>
              <a:ext uri="{FF2B5EF4-FFF2-40B4-BE49-F238E27FC236}">
                <a16:creationId xmlns:a16="http://schemas.microsoft.com/office/drawing/2014/main" id="{E57E14D1-78E9-42BB-99EC-1D4BDAAC599B}"/>
              </a:ext>
            </a:extLst>
          </p:cNvPr>
          <p:cNvSpPr/>
          <p:nvPr/>
        </p:nvSpPr>
        <p:spPr>
          <a:xfrm>
            <a:off x="908380" y="1826672"/>
            <a:ext cx="9523964" cy="626866"/>
          </a:xfrm>
          <a:custGeom>
            <a:avLst/>
            <a:gdLst>
              <a:gd name="connsiteX0" fmla="*/ 0 w 9523964"/>
              <a:gd name="connsiteY0" fmla="*/ 0 h 626866"/>
              <a:gd name="connsiteX1" fmla="*/ 9523964 w 9523964"/>
              <a:gd name="connsiteY1" fmla="*/ 0 h 626866"/>
              <a:gd name="connsiteX2" fmla="*/ 9523964 w 9523964"/>
              <a:gd name="connsiteY2" fmla="*/ 626866 h 626866"/>
              <a:gd name="connsiteX3" fmla="*/ 0 w 9523964"/>
              <a:gd name="connsiteY3" fmla="*/ 626866 h 626866"/>
              <a:gd name="connsiteX4" fmla="*/ 0 w 9523964"/>
              <a:gd name="connsiteY4" fmla="*/ 0 h 62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964" h="626866">
                <a:moveTo>
                  <a:pt x="0" y="0"/>
                </a:moveTo>
                <a:lnTo>
                  <a:pt x="9523964" y="0"/>
                </a:lnTo>
                <a:lnTo>
                  <a:pt x="9523964" y="626866"/>
                </a:lnTo>
                <a:lnTo>
                  <a:pt x="0" y="6268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2450223"/>
              <a:satOff val="-10194"/>
              <a:lumOff val="2402"/>
              <a:alphaOff val="0"/>
            </a:schemeClr>
          </a:fillRef>
          <a:effectRef idx="1">
            <a:schemeClr val="accent4">
              <a:hueOff val="2450223"/>
              <a:satOff val="-10194"/>
              <a:lumOff val="2402"/>
              <a:alphaOff val="0"/>
            </a:schemeClr>
          </a:effectRef>
          <a:fontRef idx="minor">
            <a:schemeClr val="dk1"/>
          </a:fontRef>
        </p:style>
        <p:txBody>
          <a:bodyPr spcFirstLastPara="0" vert="horz" wrap="square" lIns="68580" tIns="68580" rIns="497575" bIns="68580" numCol="1" spcCol="1270" anchor="ctr" anchorCtr="0">
            <a:noAutofit/>
          </a:bodyPr>
          <a:lstStyle/>
          <a:p>
            <a:pPr marL="0" lvl="0" indent="0" algn="r" defTabSz="1200150">
              <a:lnSpc>
                <a:spcPct val="90000"/>
              </a:lnSpc>
              <a:spcBef>
                <a:spcPct val="0"/>
              </a:spcBef>
              <a:spcAft>
                <a:spcPct val="35000"/>
              </a:spcAft>
              <a:buNone/>
            </a:pPr>
            <a:r>
              <a:rPr lang="fa-IR" sz="2700" b="0" i="0" kern="1200" dirty="0">
                <a:effectLst>
                  <a:outerShdw blurRad="50800" dist="38100" dir="5400000" algn="t" rotWithShape="0">
                    <a:prstClr val="black">
                      <a:alpha val="40000"/>
                    </a:prstClr>
                  </a:outerShdw>
                </a:effectLst>
                <a:cs typeface="B Nazanin" panose="00000400000000000000" pitchFamily="2" charset="-78"/>
              </a:rPr>
              <a:t>سیستم های دینامیکی غیرخطی و آشوب</a:t>
            </a:r>
            <a:endParaRPr lang="en-US" sz="2700" b="0" kern="1200" dirty="0">
              <a:effectLst>
                <a:outerShdw blurRad="50800" dist="38100" dir="5400000" algn="t" rotWithShape="0">
                  <a:prstClr val="black">
                    <a:alpha val="40000"/>
                  </a:prstClr>
                </a:outerShdw>
              </a:effectLst>
              <a:cs typeface="B Nazanin" panose="00000400000000000000" pitchFamily="2" charset="-78"/>
            </a:endParaRPr>
          </a:p>
        </p:txBody>
      </p:sp>
      <p:sp>
        <p:nvSpPr>
          <p:cNvPr id="11" name="Oval 10">
            <a:extLst>
              <a:ext uri="{FF2B5EF4-FFF2-40B4-BE49-F238E27FC236}">
                <a16:creationId xmlns:a16="http://schemas.microsoft.com/office/drawing/2014/main" id="{A3BF7962-A969-40E4-98D3-631BAF41CD4F}"/>
              </a:ext>
            </a:extLst>
          </p:cNvPr>
          <p:cNvSpPr/>
          <p:nvPr/>
        </p:nvSpPr>
        <p:spPr>
          <a:xfrm>
            <a:off x="10099459" y="1727310"/>
            <a:ext cx="783582" cy="78358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2450223"/>
              <a:satOff val="-10194"/>
              <a:lumOff val="2402"/>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p>
        </p:txBody>
      </p:sp>
      <p:sp>
        <p:nvSpPr>
          <p:cNvPr id="12" name="Freeform: Shape 11">
            <a:extLst>
              <a:ext uri="{FF2B5EF4-FFF2-40B4-BE49-F238E27FC236}">
                <a16:creationId xmlns:a16="http://schemas.microsoft.com/office/drawing/2014/main" id="{73434BAC-876F-42FB-81C8-9184747EA27F}"/>
              </a:ext>
            </a:extLst>
          </p:cNvPr>
          <p:cNvSpPr/>
          <p:nvPr/>
        </p:nvSpPr>
        <p:spPr>
          <a:xfrm>
            <a:off x="977313" y="2824024"/>
            <a:ext cx="9386097" cy="626866"/>
          </a:xfrm>
          <a:custGeom>
            <a:avLst/>
            <a:gdLst>
              <a:gd name="connsiteX0" fmla="*/ 0 w 9386097"/>
              <a:gd name="connsiteY0" fmla="*/ 0 h 626866"/>
              <a:gd name="connsiteX1" fmla="*/ 9386097 w 9386097"/>
              <a:gd name="connsiteY1" fmla="*/ 0 h 626866"/>
              <a:gd name="connsiteX2" fmla="*/ 9386097 w 9386097"/>
              <a:gd name="connsiteY2" fmla="*/ 626866 h 626866"/>
              <a:gd name="connsiteX3" fmla="*/ 0 w 9386097"/>
              <a:gd name="connsiteY3" fmla="*/ 626866 h 626866"/>
              <a:gd name="connsiteX4" fmla="*/ 0 w 9386097"/>
              <a:gd name="connsiteY4" fmla="*/ 0 h 62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097" h="626866">
                <a:moveTo>
                  <a:pt x="0" y="0"/>
                </a:moveTo>
                <a:lnTo>
                  <a:pt x="9386097" y="0"/>
                </a:lnTo>
                <a:lnTo>
                  <a:pt x="9386097" y="626866"/>
                </a:lnTo>
                <a:lnTo>
                  <a:pt x="0" y="6268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4900445"/>
              <a:satOff val="-20388"/>
              <a:lumOff val="4804"/>
              <a:alphaOff val="0"/>
            </a:schemeClr>
          </a:fillRef>
          <a:effectRef idx="1">
            <a:schemeClr val="accent4">
              <a:hueOff val="4900445"/>
              <a:satOff val="-20388"/>
              <a:lumOff val="4804"/>
              <a:alphaOff val="0"/>
            </a:schemeClr>
          </a:effectRef>
          <a:fontRef idx="minor">
            <a:schemeClr val="dk1"/>
          </a:fontRef>
        </p:style>
        <p:txBody>
          <a:bodyPr spcFirstLastPara="0" vert="horz" wrap="square" lIns="68580" tIns="68580" rIns="497575" bIns="68580" numCol="1" spcCol="1270" anchor="ctr" anchorCtr="0">
            <a:noAutofit/>
          </a:bodyPr>
          <a:lstStyle/>
          <a:p>
            <a:pPr marL="0" lvl="0" indent="0" algn="r" defTabSz="1200150">
              <a:lnSpc>
                <a:spcPct val="90000"/>
              </a:lnSpc>
              <a:spcBef>
                <a:spcPct val="0"/>
              </a:spcBef>
              <a:spcAft>
                <a:spcPct val="35000"/>
              </a:spcAft>
              <a:buNone/>
            </a:pPr>
            <a:r>
              <a:rPr lang="fa-IR" sz="2700" b="0" kern="1200" dirty="0">
                <a:effectLst>
                  <a:outerShdw blurRad="38100" dist="38100" dir="2700000" algn="tl">
                    <a:srgbClr val="000000">
                      <a:alpha val="43137"/>
                    </a:srgbClr>
                  </a:outerShdw>
                </a:effectLst>
                <a:cs typeface="B Nazanin" panose="00000400000000000000" pitchFamily="2" charset="-78"/>
              </a:rPr>
              <a:t>ویژگی های یک سیستم آشوبی</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13" name="Oval 12">
            <a:extLst>
              <a:ext uri="{FF2B5EF4-FFF2-40B4-BE49-F238E27FC236}">
                <a16:creationId xmlns:a16="http://schemas.microsoft.com/office/drawing/2014/main" id="{7A9BA806-13DF-4918-BD58-C731F2E34BB0}"/>
              </a:ext>
            </a:extLst>
          </p:cNvPr>
          <p:cNvSpPr/>
          <p:nvPr/>
        </p:nvSpPr>
        <p:spPr>
          <a:xfrm>
            <a:off x="9902686" y="2667458"/>
            <a:ext cx="783582" cy="78358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4900445"/>
              <a:satOff val="-20388"/>
              <a:lumOff val="4804"/>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a:t>
            </a:r>
          </a:p>
        </p:txBody>
      </p:sp>
      <p:sp>
        <p:nvSpPr>
          <p:cNvPr id="14" name="Freeform: Shape 13">
            <a:extLst>
              <a:ext uri="{FF2B5EF4-FFF2-40B4-BE49-F238E27FC236}">
                <a16:creationId xmlns:a16="http://schemas.microsoft.com/office/drawing/2014/main" id="{218653C7-DCD1-438F-8A61-F48631F47FDC}"/>
              </a:ext>
            </a:extLst>
          </p:cNvPr>
          <p:cNvSpPr/>
          <p:nvPr/>
        </p:nvSpPr>
        <p:spPr>
          <a:xfrm>
            <a:off x="908380" y="3685814"/>
            <a:ext cx="9523964" cy="626866"/>
          </a:xfrm>
          <a:custGeom>
            <a:avLst/>
            <a:gdLst>
              <a:gd name="connsiteX0" fmla="*/ 0 w 9523964"/>
              <a:gd name="connsiteY0" fmla="*/ 0 h 626866"/>
              <a:gd name="connsiteX1" fmla="*/ 9523964 w 9523964"/>
              <a:gd name="connsiteY1" fmla="*/ 0 h 626866"/>
              <a:gd name="connsiteX2" fmla="*/ 9523964 w 9523964"/>
              <a:gd name="connsiteY2" fmla="*/ 626866 h 626866"/>
              <a:gd name="connsiteX3" fmla="*/ 0 w 9523964"/>
              <a:gd name="connsiteY3" fmla="*/ 626866 h 626866"/>
              <a:gd name="connsiteX4" fmla="*/ 0 w 9523964"/>
              <a:gd name="connsiteY4" fmla="*/ 0 h 62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964" h="626866">
                <a:moveTo>
                  <a:pt x="0" y="0"/>
                </a:moveTo>
                <a:lnTo>
                  <a:pt x="9523964" y="0"/>
                </a:lnTo>
                <a:lnTo>
                  <a:pt x="9523964" y="626866"/>
                </a:lnTo>
                <a:lnTo>
                  <a:pt x="0" y="6268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7350668"/>
              <a:satOff val="-30583"/>
              <a:lumOff val="7206"/>
              <a:alphaOff val="0"/>
            </a:schemeClr>
          </a:fillRef>
          <a:effectRef idx="1">
            <a:schemeClr val="accent4">
              <a:hueOff val="7350668"/>
              <a:satOff val="-30583"/>
              <a:lumOff val="7206"/>
              <a:alphaOff val="0"/>
            </a:schemeClr>
          </a:effectRef>
          <a:fontRef idx="minor">
            <a:schemeClr val="dk1"/>
          </a:fontRef>
        </p:style>
        <p:txBody>
          <a:bodyPr spcFirstLastPara="0" vert="horz" wrap="square" lIns="68580" tIns="68580" rIns="497575" bIns="68580" numCol="1" spcCol="1270" anchor="ctr" anchorCtr="0">
            <a:noAutofit/>
          </a:bodyPr>
          <a:lstStyle/>
          <a:p>
            <a:pPr marL="0" lvl="0" indent="0" algn="r" defTabSz="1200150">
              <a:lnSpc>
                <a:spcPct val="90000"/>
              </a:lnSpc>
              <a:spcBef>
                <a:spcPct val="0"/>
              </a:spcBef>
              <a:spcAft>
                <a:spcPct val="35000"/>
              </a:spcAft>
              <a:buNone/>
            </a:pPr>
            <a:r>
              <a:rPr lang="fa-IR" sz="2700" b="0" i="0" kern="1200" dirty="0">
                <a:effectLst>
                  <a:outerShdw blurRad="38100" dist="38100" dir="2700000" algn="tl">
                    <a:srgbClr val="000000">
                      <a:alpha val="43137"/>
                    </a:srgbClr>
                  </a:outerShdw>
                </a:effectLst>
                <a:cs typeface="B Nazanin" panose="00000400000000000000" pitchFamily="2" charset="-78"/>
              </a:rPr>
              <a:t>نمای لیاپانوف</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15" name="Oval 14">
            <a:extLst>
              <a:ext uri="{FF2B5EF4-FFF2-40B4-BE49-F238E27FC236}">
                <a16:creationId xmlns:a16="http://schemas.microsoft.com/office/drawing/2014/main" id="{5FC2D839-A437-47F0-A8E1-4A22EDC6448D}"/>
              </a:ext>
            </a:extLst>
          </p:cNvPr>
          <p:cNvSpPr/>
          <p:nvPr/>
        </p:nvSpPr>
        <p:spPr>
          <a:xfrm>
            <a:off x="10040553" y="3607456"/>
            <a:ext cx="783582" cy="78358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7350668"/>
              <a:satOff val="-30583"/>
              <a:lumOff val="7206"/>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6" name="Freeform: Shape 15">
            <a:extLst>
              <a:ext uri="{FF2B5EF4-FFF2-40B4-BE49-F238E27FC236}">
                <a16:creationId xmlns:a16="http://schemas.microsoft.com/office/drawing/2014/main" id="{1AD58F13-3534-4874-9B4B-0857EAB7A064}"/>
              </a:ext>
            </a:extLst>
          </p:cNvPr>
          <p:cNvSpPr/>
          <p:nvPr/>
        </p:nvSpPr>
        <p:spPr>
          <a:xfrm>
            <a:off x="908380" y="4625813"/>
            <a:ext cx="9973158" cy="626866"/>
          </a:xfrm>
          <a:custGeom>
            <a:avLst/>
            <a:gdLst>
              <a:gd name="connsiteX0" fmla="*/ 0 w 9973158"/>
              <a:gd name="connsiteY0" fmla="*/ 0 h 626866"/>
              <a:gd name="connsiteX1" fmla="*/ 9973158 w 9973158"/>
              <a:gd name="connsiteY1" fmla="*/ 0 h 626866"/>
              <a:gd name="connsiteX2" fmla="*/ 9973158 w 9973158"/>
              <a:gd name="connsiteY2" fmla="*/ 626866 h 626866"/>
              <a:gd name="connsiteX3" fmla="*/ 0 w 9973158"/>
              <a:gd name="connsiteY3" fmla="*/ 626866 h 626866"/>
              <a:gd name="connsiteX4" fmla="*/ 0 w 9973158"/>
              <a:gd name="connsiteY4" fmla="*/ 0 h 62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3158" h="626866">
                <a:moveTo>
                  <a:pt x="0" y="0"/>
                </a:moveTo>
                <a:lnTo>
                  <a:pt x="9973158" y="0"/>
                </a:lnTo>
                <a:lnTo>
                  <a:pt x="9973158" y="626866"/>
                </a:lnTo>
                <a:lnTo>
                  <a:pt x="0" y="6268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68580" tIns="68580" rIns="497575" bIns="68580" numCol="1" spcCol="1270" anchor="ctr" anchorCtr="0">
            <a:noAutofit/>
          </a:bodyPr>
          <a:lstStyle/>
          <a:p>
            <a:pPr marL="0" lvl="0" indent="0" algn="r" defTabSz="1200150">
              <a:lnSpc>
                <a:spcPct val="90000"/>
              </a:lnSpc>
              <a:spcBef>
                <a:spcPct val="0"/>
              </a:spcBef>
              <a:spcAft>
                <a:spcPct val="35000"/>
              </a:spcAft>
              <a:buNone/>
            </a:pPr>
            <a:r>
              <a:rPr lang="fa-IR" sz="2700" b="0" kern="1200" dirty="0">
                <a:effectLst>
                  <a:outerShdw blurRad="38100" dist="38100" dir="2700000" algn="tl">
                    <a:srgbClr val="000000">
                      <a:alpha val="43137"/>
                    </a:srgbClr>
                  </a:outerShdw>
                </a:effectLst>
                <a:cs typeface="B Nazanin" panose="00000400000000000000" pitchFamily="2" charset="-78"/>
              </a:rPr>
              <a:t>مدل فرکتالی مندلبرت</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17" name="Oval 16">
            <a:extLst>
              <a:ext uri="{FF2B5EF4-FFF2-40B4-BE49-F238E27FC236}">
                <a16:creationId xmlns:a16="http://schemas.microsoft.com/office/drawing/2014/main" id="{ECA8DA47-DB4F-48F6-9C37-2A8EA93430FE}"/>
              </a:ext>
            </a:extLst>
          </p:cNvPr>
          <p:cNvSpPr/>
          <p:nvPr/>
        </p:nvSpPr>
        <p:spPr>
          <a:xfrm>
            <a:off x="10489747" y="4547455"/>
            <a:ext cx="783582" cy="78358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9800891"/>
              <a:satOff val="-40777"/>
              <a:lumOff val="960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a:t>
            </a:r>
          </a:p>
        </p:txBody>
      </p:sp>
      <p:sp>
        <p:nvSpPr>
          <p:cNvPr id="4" name="Slide Number Placeholder 3">
            <a:extLst>
              <a:ext uri="{FF2B5EF4-FFF2-40B4-BE49-F238E27FC236}">
                <a16:creationId xmlns:a16="http://schemas.microsoft.com/office/drawing/2014/main" id="{6F8F4166-A821-491A-A2AC-0711EF0DB1A6}"/>
              </a:ext>
            </a:extLst>
          </p:cNvPr>
          <p:cNvSpPr>
            <a:spLocks noGrp="1"/>
          </p:cNvSpPr>
          <p:nvPr>
            <p:ph type="sldNum" sz="quarter" idx="12"/>
          </p:nvPr>
        </p:nvSpPr>
        <p:spPr>
          <a:xfrm>
            <a:off x="4523359"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4</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684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450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par>
                          <p:cTn id="46" fill="hold">
                            <p:stCondLst>
                              <p:cond delay="5500"/>
                            </p:stCondLst>
                            <p:childTnLst>
                              <p:par>
                                <p:cTn id="47" presetID="45"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anim calcmode="lin" valueType="num">
                                      <p:cBhvr>
                                        <p:cTn id="50" dur="2000" fill="hold"/>
                                        <p:tgtEl>
                                          <p:spTgt spid="16"/>
                                        </p:tgtEl>
                                        <p:attrNameLst>
                                          <p:attrName>ppt_w</p:attrName>
                                        </p:attrNameLst>
                                      </p:cBhvr>
                                      <p:tavLst>
                                        <p:tav tm="0" fmla="#ppt_w*sin(2.5*pi*$)">
                                          <p:val>
                                            <p:fltVal val="0"/>
                                          </p:val>
                                        </p:tav>
                                        <p:tav tm="100000">
                                          <p:val>
                                            <p:fltVal val="1"/>
                                          </p:val>
                                        </p:tav>
                                      </p:tavLst>
                                    </p:anim>
                                    <p:anim calcmode="lin" valueType="num">
                                      <p:cBhvr>
                                        <p:cTn id="5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8842-970D-4CEF-868A-AA78636E27D2}"/>
              </a:ext>
            </a:extLst>
          </p:cNvPr>
          <p:cNvSpPr>
            <a:spLocks noGrp="1"/>
          </p:cNvSpPr>
          <p:nvPr>
            <p:ph type="title"/>
          </p:nvPr>
        </p:nvSpPr>
        <p:spPr>
          <a:xfrm>
            <a:off x="683053" y="98004"/>
            <a:ext cx="10515600" cy="604596"/>
          </a:xfrm>
        </p:spPr>
        <p:txBody>
          <a:bodyPr>
            <a:normAutofit fontScale="90000"/>
          </a:bodyPr>
          <a:lstStyle/>
          <a:p>
            <a:pPr algn="ctr"/>
            <a:r>
              <a:rPr lang="fa-IR" sz="44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فهرست مطالب</a:t>
            </a:r>
            <a:endParaRPr lang="en-US" dirty="0">
              <a:effectLst>
                <a:outerShdw blurRad="38100" dist="38100" dir="2700000" algn="tl">
                  <a:srgbClr val="000000">
                    <a:alpha val="43137"/>
                  </a:srgbClr>
                </a:outerShdw>
              </a:effectLst>
            </a:endParaRPr>
          </a:p>
        </p:txBody>
      </p:sp>
      <p:sp>
        <p:nvSpPr>
          <p:cNvPr id="7" name="Block Arc 6">
            <a:extLst>
              <a:ext uri="{FF2B5EF4-FFF2-40B4-BE49-F238E27FC236}">
                <a16:creationId xmlns:a16="http://schemas.microsoft.com/office/drawing/2014/main" id="{D34A6210-6DFA-4EE8-8B97-07BC53B99596}"/>
              </a:ext>
            </a:extLst>
          </p:cNvPr>
          <p:cNvSpPr/>
          <p:nvPr/>
        </p:nvSpPr>
        <p:spPr>
          <a:xfrm>
            <a:off x="10279962" y="-239592"/>
            <a:ext cx="6707707" cy="6707707"/>
          </a:xfrm>
          <a:prstGeom prst="blockArc">
            <a:avLst>
              <a:gd name="adj1" fmla="val 8100000"/>
              <a:gd name="adj2" fmla="val 13500000"/>
              <a:gd name="adj3" fmla="val 322"/>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4613BAB9-1E45-4DEB-971F-A04EBB0B3FD3}"/>
              </a:ext>
            </a:extLst>
          </p:cNvPr>
          <p:cNvSpPr/>
          <p:nvPr/>
        </p:nvSpPr>
        <p:spPr>
          <a:xfrm>
            <a:off x="986897" y="707734"/>
            <a:ext cx="9887007" cy="623051"/>
          </a:xfrm>
          <a:custGeom>
            <a:avLst/>
            <a:gdLst>
              <a:gd name="connsiteX0" fmla="*/ 0 w 9887007"/>
              <a:gd name="connsiteY0" fmla="*/ 0 h 623051"/>
              <a:gd name="connsiteX1" fmla="*/ 9887007 w 9887007"/>
              <a:gd name="connsiteY1" fmla="*/ 0 h 623051"/>
              <a:gd name="connsiteX2" fmla="*/ 9887007 w 9887007"/>
              <a:gd name="connsiteY2" fmla="*/ 623051 h 623051"/>
              <a:gd name="connsiteX3" fmla="*/ 0 w 9887007"/>
              <a:gd name="connsiteY3" fmla="*/ 623051 h 623051"/>
              <a:gd name="connsiteX4" fmla="*/ 0 w 9887007"/>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7007" h="623051">
                <a:moveTo>
                  <a:pt x="0" y="0"/>
                </a:moveTo>
                <a:lnTo>
                  <a:pt x="9887007" y="0"/>
                </a:lnTo>
                <a:lnTo>
                  <a:pt x="9887007"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marL="0" lvl="0" indent="0" algn="just" defTabSz="1200150" rtl="1">
              <a:lnSpc>
                <a:spcPct val="100000"/>
              </a:lnSpc>
              <a:spcBef>
                <a:spcPct val="0"/>
              </a:spcBef>
              <a:spcAft>
                <a:spcPct val="35000"/>
              </a:spcAft>
              <a:buNone/>
            </a:pPr>
            <a:r>
              <a:rPr lang="fa-IR" sz="2700" b="0" kern="1200" dirty="0">
                <a:effectLst>
                  <a:outerShdw blurRad="38100" dist="38100" dir="2700000" algn="tl">
                    <a:srgbClr val="000000">
                      <a:alpha val="43137"/>
                    </a:srgbClr>
                  </a:outerShdw>
                </a:effectLst>
                <a:cs typeface="B Nazanin" panose="00000400000000000000" pitchFamily="2" charset="-78"/>
              </a:rPr>
              <a:t>ویژگی های عمده نظریه آشوب</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9" name="Oval 8">
            <a:extLst>
              <a:ext uri="{FF2B5EF4-FFF2-40B4-BE49-F238E27FC236}">
                <a16:creationId xmlns:a16="http://schemas.microsoft.com/office/drawing/2014/main" id="{D6FD44BB-8B9D-4C9B-BAB1-C008168D9F05}"/>
              </a:ext>
            </a:extLst>
          </p:cNvPr>
          <p:cNvSpPr/>
          <p:nvPr/>
        </p:nvSpPr>
        <p:spPr>
          <a:xfrm>
            <a:off x="10663135" y="636484"/>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p>
        </p:txBody>
      </p:sp>
      <p:sp>
        <p:nvSpPr>
          <p:cNvPr id="10" name="Freeform: Shape 9">
            <a:extLst>
              <a:ext uri="{FF2B5EF4-FFF2-40B4-BE49-F238E27FC236}">
                <a16:creationId xmlns:a16="http://schemas.microsoft.com/office/drawing/2014/main" id="{0E97A76E-13C0-4D7C-A0AC-3F21F6B7E743}"/>
              </a:ext>
            </a:extLst>
          </p:cNvPr>
          <p:cNvSpPr/>
          <p:nvPr/>
        </p:nvSpPr>
        <p:spPr>
          <a:xfrm>
            <a:off x="986897" y="1497313"/>
            <a:ext cx="9440546" cy="623051"/>
          </a:xfrm>
          <a:custGeom>
            <a:avLst/>
            <a:gdLst>
              <a:gd name="connsiteX0" fmla="*/ 0 w 9440546"/>
              <a:gd name="connsiteY0" fmla="*/ 0 h 623051"/>
              <a:gd name="connsiteX1" fmla="*/ 9440546 w 9440546"/>
              <a:gd name="connsiteY1" fmla="*/ 0 h 623051"/>
              <a:gd name="connsiteX2" fmla="*/ 9440546 w 9440546"/>
              <a:gd name="connsiteY2" fmla="*/ 623051 h 623051"/>
              <a:gd name="connsiteX3" fmla="*/ 0 w 9440546"/>
              <a:gd name="connsiteY3" fmla="*/ 623051 h 623051"/>
              <a:gd name="connsiteX4" fmla="*/ 0 w 9440546"/>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546" h="623051">
                <a:moveTo>
                  <a:pt x="0" y="0"/>
                </a:moveTo>
                <a:lnTo>
                  <a:pt x="9440546" y="0"/>
                </a:lnTo>
                <a:lnTo>
                  <a:pt x="9440546"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lvl="0" algn="just" defTabSz="1200150" rtl="1">
              <a:spcBef>
                <a:spcPct val="0"/>
              </a:spcBef>
              <a:spcAft>
                <a:spcPct val="35000"/>
              </a:spcAft>
            </a:pPr>
            <a:r>
              <a:rPr lang="fa-IR" sz="2700" dirty="0">
                <a:solidFill>
                  <a:schemeClr val="tx1"/>
                </a:solidFill>
                <a:effectLst>
                  <a:outerShdw blurRad="50800" dist="38100" dir="5400000" algn="t" rotWithShape="0">
                    <a:prstClr val="black">
                      <a:alpha val="40000"/>
                    </a:prstClr>
                  </a:outerShdw>
                </a:effectLst>
                <a:latin typeface="SDF"/>
                <a:cs typeface="B Nazanin" panose="00000400000000000000" pitchFamily="2" charset="-78"/>
              </a:rPr>
              <a:t>تئوری آشوب در مدیریت</a:t>
            </a:r>
            <a:endParaRPr lang="en-US" sz="2700" dirty="0">
              <a:solidFill>
                <a:schemeClr val="tx1"/>
              </a:solidFill>
              <a:effectLst>
                <a:outerShdw blurRad="50800" dist="38100" dir="5400000" algn="t" rotWithShape="0">
                  <a:prstClr val="black">
                    <a:alpha val="40000"/>
                  </a:prstClr>
                </a:outerShdw>
              </a:effectLst>
              <a:cs typeface="B Nazanin" panose="00000400000000000000" pitchFamily="2" charset="-78"/>
            </a:endParaRPr>
          </a:p>
        </p:txBody>
      </p:sp>
      <p:sp>
        <p:nvSpPr>
          <p:cNvPr id="11" name="Oval 10">
            <a:extLst>
              <a:ext uri="{FF2B5EF4-FFF2-40B4-BE49-F238E27FC236}">
                <a16:creationId xmlns:a16="http://schemas.microsoft.com/office/drawing/2014/main" id="{149E7079-52DA-4630-83A2-ED55CCF62E00}"/>
              </a:ext>
            </a:extLst>
          </p:cNvPr>
          <p:cNvSpPr/>
          <p:nvPr/>
        </p:nvSpPr>
        <p:spPr>
          <a:xfrm>
            <a:off x="10212455" y="1432006"/>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a:t>
            </a:r>
          </a:p>
        </p:txBody>
      </p:sp>
      <p:sp>
        <p:nvSpPr>
          <p:cNvPr id="12" name="Freeform: Shape 11">
            <a:extLst>
              <a:ext uri="{FF2B5EF4-FFF2-40B4-BE49-F238E27FC236}">
                <a16:creationId xmlns:a16="http://schemas.microsoft.com/office/drawing/2014/main" id="{E2D21A06-8B75-430D-ABF4-040C792A9473}"/>
              </a:ext>
            </a:extLst>
          </p:cNvPr>
          <p:cNvSpPr/>
          <p:nvPr/>
        </p:nvSpPr>
        <p:spPr>
          <a:xfrm>
            <a:off x="976443" y="2314090"/>
            <a:ext cx="9303519" cy="623051"/>
          </a:xfrm>
          <a:custGeom>
            <a:avLst/>
            <a:gdLst>
              <a:gd name="connsiteX0" fmla="*/ 0 w 9303519"/>
              <a:gd name="connsiteY0" fmla="*/ 0 h 623051"/>
              <a:gd name="connsiteX1" fmla="*/ 9303519 w 9303519"/>
              <a:gd name="connsiteY1" fmla="*/ 0 h 623051"/>
              <a:gd name="connsiteX2" fmla="*/ 9303519 w 9303519"/>
              <a:gd name="connsiteY2" fmla="*/ 623051 h 623051"/>
              <a:gd name="connsiteX3" fmla="*/ 0 w 9303519"/>
              <a:gd name="connsiteY3" fmla="*/ 623051 h 623051"/>
              <a:gd name="connsiteX4" fmla="*/ 0 w 9303519"/>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519" h="623051">
                <a:moveTo>
                  <a:pt x="0" y="0"/>
                </a:moveTo>
                <a:lnTo>
                  <a:pt x="9303519" y="0"/>
                </a:lnTo>
                <a:lnTo>
                  <a:pt x="9303519"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lvl="0" algn="just" defTabSz="1200150" rtl="1">
              <a:spcBef>
                <a:spcPct val="0"/>
              </a:spcBef>
              <a:spcAft>
                <a:spcPct val="35000"/>
              </a:spcAft>
            </a:pPr>
            <a:r>
              <a:rPr lang="fa-IR" sz="2700" dirty="0">
                <a:solidFill>
                  <a:schemeClr val="tx1"/>
                </a:solidFill>
                <a:effectLst>
                  <a:outerShdw blurRad="50800" dist="38100" dir="5400000" algn="t" rotWithShape="0">
                    <a:prstClr val="black">
                      <a:alpha val="40000"/>
                    </a:prstClr>
                  </a:outerShdw>
                </a:effectLst>
                <a:cs typeface="B Nazanin" panose="00000400000000000000" pitchFamily="2" charset="-78"/>
              </a:rPr>
              <a:t>نظریه آشوب در اقتصاد</a:t>
            </a:r>
            <a:endParaRPr lang="en-US" sz="2700" dirty="0">
              <a:solidFill>
                <a:schemeClr val="tx1"/>
              </a:solidFill>
              <a:effectLst>
                <a:outerShdw blurRad="50800" dist="38100" dir="5400000" algn="t" rotWithShape="0">
                  <a:prstClr val="black">
                    <a:alpha val="40000"/>
                  </a:prstClr>
                </a:outerShdw>
              </a:effectLst>
              <a:cs typeface="B Nazanin" panose="00000400000000000000" pitchFamily="2" charset="-78"/>
            </a:endParaRPr>
          </a:p>
        </p:txBody>
      </p:sp>
      <p:sp>
        <p:nvSpPr>
          <p:cNvPr id="13" name="Oval 12">
            <a:extLst>
              <a:ext uri="{FF2B5EF4-FFF2-40B4-BE49-F238E27FC236}">
                <a16:creationId xmlns:a16="http://schemas.microsoft.com/office/drawing/2014/main" id="{4A673D54-C1D1-437E-A7C4-0DFC5A47153E}"/>
              </a:ext>
            </a:extLst>
          </p:cNvPr>
          <p:cNvSpPr/>
          <p:nvPr/>
        </p:nvSpPr>
        <p:spPr>
          <a:xfrm>
            <a:off x="10012525" y="2235627"/>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p:txBody>
      </p:sp>
      <p:sp>
        <p:nvSpPr>
          <p:cNvPr id="14" name="Freeform: Shape 13">
            <a:extLst>
              <a:ext uri="{FF2B5EF4-FFF2-40B4-BE49-F238E27FC236}">
                <a16:creationId xmlns:a16="http://schemas.microsoft.com/office/drawing/2014/main" id="{02C5F465-0CF2-43BD-B503-E420C4912B8D}"/>
              </a:ext>
            </a:extLst>
          </p:cNvPr>
          <p:cNvSpPr/>
          <p:nvPr/>
        </p:nvSpPr>
        <p:spPr>
          <a:xfrm>
            <a:off x="986897" y="3157431"/>
            <a:ext cx="9440546" cy="646582"/>
          </a:xfrm>
          <a:custGeom>
            <a:avLst/>
            <a:gdLst>
              <a:gd name="connsiteX0" fmla="*/ 0 w 9440546"/>
              <a:gd name="connsiteY0" fmla="*/ 0 h 623051"/>
              <a:gd name="connsiteX1" fmla="*/ 9440546 w 9440546"/>
              <a:gd name="connsiteY1" fmla="*/ 0 h 623051"/>
              <a:gd name="connsiteX2" fmla="*/ 9440546 w 9440546"/>
              <a:gd name="connsiteY2" fmla="*/ 623051 h 623051"/>
              <a:gd name="connsiteX3" fmla="*/ 0 w 9440546"/>
              <a:gd name="connsiteY3" fmla="*/ 623051 h 623051"/>
              <a:gd name="connsiteX4" fmla="*/ 0 w 9440546"/>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546" h="623051">
                <a:moveTo>
                  <a:pt x="0" y="0"/>
                </a:moveTo>
                <a:lnTo>
                  <a:pt x="9440546" y="0"/>
                </a:lnTo>
                <a:lnTo>
                  <a:pt x="9440546"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marL="0" lvl="0" indent="0" algn="just" defTabSz="1200150" rtl="1">
              <a:lnSpc>
                <a:spcPct val="100000"/>
              </a:lnSpc>
              <a:spcBef>
                <a:spcPct val="0"/>
              </a:spcBef>
              <a:spcAft>
                <a:spcPct val="35000"/>
              </a:spcAft>
              <a:buNone/>
            </a:pPr>
            <a:r>
              <a:rPr lang="fa-IR" sz="2700" b="0" kern="1200" dirty="0">
                <a:effectLst>
                  <a:outerShdw blurRad="38100" dist="38100" dir="2700000" algn="tl">
                    <a:srgbClr val="000000">
                      <a:alpha val="43137"/>
                    </a:srgbClr>
                  </a:outerShdw>
                </a:effectLst>
                <a:cs typeface="B Nazanin" panose="00000400000000000000" pitchFamily="2" charset="-78"/>
              </a:rPr>
              <a:t>نظریه آشوب در پرستاری و موسیقی</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15" name="Oval 14">
            <a:extLst>
              <a:ext uri="{FF2B5EF4-FFF2-40B4-BE49-F238E27FC236}">
                <a16:creationId xmlns:a16="http://schemas.microsoft.com/office/drawing/2014/main" id="{200BD8B3-9FB0-4A8E-BCC5-F873AB18CC73}"/>
              </a:ext>
            </a:extLst>
          </p:cNvPr>
          <p:cNvSpPr/>
          <p:nvPr/>
        </p:nvSpPr>
        <p:spPr>
          <a:xfrm>
            <a:off x="10105543" y="3079551"/>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a:t>
            </a:r>
          </a:p>
        </p:txBody>
      </p:sp>
      <p:sp>
        <p:nvSpPr>
          <p:cNvPr id="16" name="Freeform: Shape 15">
            <a:extLst>
              <a:ext uri="{FF2B5EF4-FFF2-40B4-BE49-F238E27FC236}">
                <a16:creationId xmlns:a16="http://schemas.microsoft.com/office/drawing/2014/main" id="{8B335B66-594A-4F56-A387-99F79D6712DC}"/>
              </a:ext>
            </a:extLst>
          </p:cNvPr>
          <p:cNvSpPr/>
          <p:nvPr/>
        </p:nvSpPr>
        <p:spPr>
          <a:xfrm>
            <a:off x="986896" y="4003923"/>
            <a:ext cx="9887007" cy="623051"/>
          </a:xfrm>
          <a:custGeom>
            <a:avLst/>
            <a:gdLst>
              <a:gd name="connsiteX0" fmla="*/ 0 w 9887007"/>
              <a:gd name="connsiteY0" fmla="*/ 0 h 623051"/>
              <a:gd name="connsiteX1" fmla="*/ 9887007 w 9887007"/>
              <a:gd name="connsiteY1" fmla="*/ 0 h 623051"/>
              <a:gd name="connsiteX2" fmla="*/ 9887007 w 9887007"/>
              <a:gd name="connsiteY2" fmla="*/ 623051 h 623051"/>
              <a:gd name="connsiteX3" fmla="*/ 0 w 9887007"/>
              <a:gd name="connsiteY3" fmla="*/ 623051 h 623051"/>
              <a:gd name="connsiteX4" fmla="*/ 0 w 9887007"/>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7007" h="623051">
                <a:moveTo>
                  <a:pt x="0" y="0"/>
                </a:moveTo>
                <a:lnTo>
                  <a:pt x="9887007" y="0"/>
                </a:lnTo>
                <a:lnTo>
                  <a:pt x="9887007"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lvl="0" algn="just" defTabSz="1200150" rtl="1">
              <a:spcBef>
                <a:spcPct val="0"/>
              </a:spcBef>
              <a:spcAft>
                <a:spcPct val="35000"/>
              </a:spcAft>
            </a:pPr>
            <a:r>
              <a:rPr lang="fa-IR" sz="2700" dirty="0">
                <a:effectLst>
                  <a:outerShdw blurRad="38100" dist="38100" dir="2700000" algn="tl">
                    <a:srgbClr val="000000">
                      <a:alpha val="43137"/>
                    </a:srgbClr>
                  </a:outerShdw>
                </a:effectLst>
                <a:cs typeface="B Nazanin" panose="00000400000000000000" pitchFamily="2" charset="-78"/>
              </a:rPr>
              <a:t>چند نمونه از کاربرد نظریه آشوب در مهندسی عمران و مدیریت منابع آب</a:t>
            </a:r>
            <a:endParaRPr lang="en-US" sz="2700" b="0" kern="1200" dirty="0">
              <a:effectLst>
                <a:outerShdw blurRad="38100" dist="38100" dir="2700000" algn="tl">
                  <a:srgbClr val="000000">
                    <a:alpha val="43137"/>
                  </a:srgbClr>
                </a:outerShdw>
              </a:effectLst>
              <a:cs typeface="B Nazanin" panose="00000400000000000000" pitchFamily="2" charset="-78"/>
            </a:endParaRPr>
          </a:p>
        </p:txBody>
      </p:sp>
      <p:sp>
        <p:nvSpPr>
          <p:cNvPr id="17" name="Oval 16">
            <a:extLst>
              <a:ext uri="{FF2B5EF4-FFF2-40B4-BE49-F238E27FC236}">
                <a16:creationId xmlns:a16="http://schemas.microsoft.com/office/drawing/2014/main" id="{57BD5CAB-1100-48D7-B5E7-7EE511F613C7}"/>
              </a:ext>
            </a:extLst>
          </p:cNvPr>
          <p:cNvSpPr/>
          <p:nvPr/>
        </p:nvSpPr>
        <p:spPr>
          <a:xfrm>
            <a:off x="10419839" y="3911280"/>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38</a:t>
            </a:r>
          </a:p>
        </p:txBody>
      </p:sp>
      <p:sp>
        <p:nvSpPr>
          <p:cNvPr id="4" name="Slide Number Placeholder 3">
            <a:extLst>
              <a:ext uri="{FF2B5EF4-FFF2-40B4-BE49-F238E27FC236}">
                <a16:creationId xmlns:a16="http://schemas.microsoft.com/office/drawing/2014/main" id="{166CA44C-FBCC-4786-B674-179698528CBC}"/>
              </a:ext>
            </a:extLst>
          </p:cNvPr>
          <p:cNvSpPr>
            <a:spLocks noGrp="1"/>
          </p:cNvSpPr>
          <p:nvPr>
            <p:ph type="sldNum" sz="quarter" idx="12"/>
          </p:nvPr>
        </p:nvSpPr>
        <p:spPr>
          <a:xfrm>
            <a:off x="4569253" y="6399799"/>
            <a:ext cx="2743200" cy="439945"/>
          </a:xfrm>
        </p:spPr>
        <p:txBody>
          <a:bodyPr/>
          <a:lstStyle/>
          <a:p>
            <a:pPr algn="ctr" rtl="1"/>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rtl="1"/>
              <a:t>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2377E09D-A400-4653-83D8-A16424F532FC}"/>
              </a:ext>
            </a:extLst>
          </p:cNvPr>
          <p:cNvSpPr/>
          <p:nvPr/>
        </p:nvSpPr>
        <p:spPr>
          <a:xfrm>
            <a:off x="986896" y="4826884"/>
            <a:ext cx="9822350" cy="623051"/>
          </a:xfrm>
          <a:custGeom>
            <a:avLst/>
            <a:gdLst>
              <a:gd name="connsiteX0" fmla="*/ 0 w 9303519"/>
              <a:gd name="connsiteY0" fmla="*/ 0 h 623051"/>
              <a:gd name="connsiteX1" fmla="*/ 9303519 w 9303519"/>
              <a:gd name="connsiteY1" fmla="*/ 0 h 623051"/>
              <a:gd name="connsiteX2" fmla="*/ 9303519 w 9303519"/>
              <a:gd name="connsiteY2" fmla="*/ 623051 h 623051"/>
              <a:gd name="connsiteX3" fmla="*/ 0 w 9303519"/>
              <a:gd name="connsiteY3" fmla="*/ 623051 h 623051"/>
              <a:gd name="connsiteX4" fmla="*/ 0 w 9303519"/>
              <a:gd name="connsiteY4" fmla="*/ 0 h 62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519" h="623051">
                <a:moveTo>
                  <a:pt x="0" y="0"/>
                </a:moveTo>
                <a:lnTo>
                  <a:pt x="9303519" y="0"/>
                </a:lnTo>
                <a:lnTo>
                  <a:pt x="9303519" y="623051"/>
                </a:lnTo>
                <a:lnTo>
                  <a:pt x="0" y="62305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8580" tIns="68580" rIns="494547" bIns="68580" numCol="1" spcCol="1270" anchor="ctr" anchorCtr="0">
            <a:noAutofit/>
          </a:bodyPr>
          <a:lstStyle/>
          <a:p>
            <a:pPr lvl="0" algn="just" defTabSz="1200150" rtl="1">
              <a:spcBef>
                <a:spcPct val="0"/>
              </a:spcBef>
              <a:spcAft>
                <a:spcPct val="35000"/>
              </a:spcAft>
            </a:pPr>
            <a:r>
              <a:rPr lang="fa-IR" sz="2700" dirty="0">
                <a:effectLst>
                  <a:outerShdw blurRad="38100" dist="38100" dir="2700000" algn="tl">
                    <a:srgbClr val="000000">
                      <a:alpha val="43137"/>
                    </a:srgbClr>
                  </a:outerShdw>
                </a:effectLst>
                <a:cs typeface="B Nazanin" panose="00000400000000000000" pitchFamily="2" charset="-78"/>
              </a:rPr>
              <a:t>منابع</a:t>
            </a:r>
            <a:endParaRPr lang="en-US" sz="2700" dirty="0">
              <a:effectLst>
                <a:outerShdw blurRad="38100" dist="38100" dir="2700000" algn="tl">
                  <a:srgbClr val="000000">
                    <a:alpha val="43137"/>
                  </a:srgbClr>
                </a:outerShdw>
              </a:effectLst>
              <a:cs typeface="B Nazanin" panose="00000400000000000000" pitchFamily="2" charset="-78"/>
            </a:endParaRPr>
          </a:p>
        </p:txBody>
      </p:sp>
      <p:sp>
        <p:nvSpPr>
          <p:cNvPr id="19" name="Oval 18">
            <a:extLst>
              <a:ext uri="{FF2B5EF4-FFF2-40B4-BE49-F238E27FC236}">
                <a16:creationId xmlns:a16="http://schemas.microsoft.com/office/drawing/2014/main" id="{E19EAB3F-142D-4DC1-A4AA-0E79446C0B17}"/>
              </a:ext>
            </a:extLst>
          </p:cNvPr>
          <p:cNvSpPr/>
          <p:nvPr/>
        </p:nvSpPr>
        <p:spPr>
          <a:xfrm>
            <a:off x="10663135" y="4743009"/>
            <a:ext cx="778814" cy="7788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15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a:t>
            </a:r>
          </a:p>
        </p:txBody>
      </p:sp>
    </p:spTree>
    <p:extLst>
      <p:ext uri="{BB962C8B-B14F-4D97-AF65-F5344CB8AC3E}">
        <p14:creationId xmlns:p14="http://schemas.microsoft.com/office/powerpoint/2010/main" val="1516610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par>
                          <p:cTn id="26" fill="hold">
                            <p:stCondLst>
                              <p:cond delay="45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6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1AFB-5753-4E2B-BE92-17BEED3E6624}"/>
              </a:ext>
            </a:extLst>
          </p:cNvPr>
          <p:cNvSpPr>
            <a:spLocks noGrp="1"/>
          </p:cNvSpPr>
          <p:nvPr>
            <p:ph type="title"/>
          </p:nvPr>
        </p:nvSpPr>
        <p:spPr>
          <a:xfrm>
            <a:off x="1676400" y="18255"/>
            <a:ext cx="10515600" cy="869641"/>
          </a:xfrm>
        </p:spPr>
        <p:txBody>
          <a:bodyPr>
            <a:normAutofit/>
          </a:bodyPr>
          <a:lstStyle/>
          <a:p>
            <a:pPr algn="r" rtl="1"/>
            <a:r>
              <a:rPr lang="fa-IR" sz="3200" dirty="0">
                <a:ln>
                  <a:solidFill>
                    <a:schemeClr val="accent4"/>
                  </a:solidFill>
                </a:ln>
                <a:effectLst>
                  <a:outerShdw blurRad="38100" dist="38100" dir="2700000" algn="tl">
                    <a:srgbClr val="000000">
                      <a:alpha val="43137"/>
                    </a:srgbClr>
                  </a:outerShdw>
                </a:effectLst>
                <a:cs typeface="B Titr" panose="00000700000000000000" pitchFamily="2" charset="-78"/>
              </a:rPr>
              <a:t>مقدمه</a:t>
            </a:r>
            <a:endParaRPr lang="en-US" sz="3200" dirty="0">
              <a:ln>
                <a:solidFill>
                  <a:schemeClr val="accent4"/>
                </a:solidFill>
              </a:ln>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3028C4B3-81E3-467B-90E7-39BD686BDBB4}"/>
              </a:ext>
            </a:extLst>
          </p:cNvPr>
          <p:cNvSpPr>
            <a:spLocks noGrp="1"/>
          </p:cNvSpPr>
          <p:nvPr>
            <p:ph idx="1"/>
          </p:nvPr>
        </p:nvSpPr>
        <p:spPr>
          <a:xfrm>
            <a:off x="0" y="715617"/>
            <a:ext cx="12192000" cy="6142383"/>
          </a:xfrm>
        </p:spPr>
        <p:txBody>
          <a:bodyPr>
            <a:normAutofit/>
          </a:bodyPr>
          <a:lstStyle/>
          <a:p>
            <a:pPr marL="0" indent="0" algn="just" rtl="1">
              <a:lnSpc>
                <a:spcPct val="150000"/>
              </a:lnSpc>
              <a:buNone/>
            </a:pPr>
            <a:r>
              <a:rPr lang="fa-IR" sz="2400" b="0" i="0" dirty="0">
                <a:effectLst/>
                <a:latin typeface="B N\"/>
                <a:cs typeface="B Nazanin" panose="00000400000000000000" pitchFamily="2" charset="-78"/>
              </a:rPr>
              <a:t>نظریات آشوب شاخه ای از </a:t>
            </a:r>
            <a:r>
              <a:rPr lang="fa-IR" sz="2400" b="0" i="0" strike="noStrike" dirty="0">
                <a:effectLst/>
                <a:latin typeface="B N\"/>
                <a:cs typeface="B Nazanin" panose="00000400000000000000" pitchFamily="2" charset="-78"/>
              </a:rPr>
              <a:t>ریاضیات</a:t>
            </a:r>
            <a:r>
              <a:rPr lang="fa-IR" sz="2400" b="0" i="0" dirty="0">
                <a:effectLst/>
                <a:latin typeface="B N\"/>
                <a:cs typeface="B Nazanin" panose="00000400000000000000" pitchFamily="2" charset="-78"/>
              </a:rPr>
              <a:t> است که بر روی مطالعه </a:t>
            </a:r>
            <a:r>
              <a:rPr lang="fa-IR" sz="2400" b="0" i="0" strike="noStrike" dirty="0">
                <a:effectLst/>
                <a:latin typeface="B N\"/>
                <a:cs typeface="B Nazanin" panose="00000400000000000000" pitchFamily="2" charset="-78"/>
              </a:rPr>
              <a:t>سامانه های پویا </a:t>
            </a:r>
            <a:r>
              <a:rPr lang="fa-IR" sz="2400" b="0" i="0" dirty="0">
                <a:effectLst/>
                <a:latin typeface="B N\"/>
                <a:cs typeface="B Nazanin" panose="00000400000000000000" pitchFamily="2" charset="-78"/>
              </a:rPr>
              <a:t>آشوبناک متمرکز است، سامانه‌هایی که حالات بی‌نظم و بدون ترتیبش ظاهراً تصادفی بوده اما در عمل تحت حاکمیت الگوها و قوانین قطعی پنهانیست که به شدت نسبت به </a:t>
            </a:r>
            <a:r>
              <a:rPr lang="fa-IR" sz="2400" b="0" i="0" strike="noStrike" dirty="0">
                <a:effectLst/>
                <a:latin typeface="B N\"/>
                <a:cs typeface="B Nazanin" panose="00000400000000000000" pitchFamily="2" charset="-78"/>
              </a:rPr>
              <a:t>شرایط اولیه </a:t>
            </a:r>
            <a:r>
              <a:rPr lang="fa-IR" sz="2400" b="0" i="0" dirty="0">
                <a:effectLst/>
                <a:latin typeface="B N\"/>
                <a:cs typeface="B Nazanin" panose="00000400000000000000" pitchFamily="2" charset="-78"/>
              </a:rPr>
              <a:t>حساسند.</a:t>
            </a:r>
            <a:r>
              <a:rPr lang="fa-IR" sz="2400" b="0" i="0" strike="noStrike" baseline="30000" dirty="0">
                <a:effectLst/>
                <a:latin typeface="B N\"/>
                <a:cs typeface="B Nazanin" panose="00000400000000000000" pitchFamily="2" charset="-78"/>
              </a:rPr>
              <a:t> </a:t>
            </a:r>
            <a:r>
              <a:rPr lang="fa-IR" sz="2400" b="0" i="0" dirty="0">
                <a:effectLst/>
                <a:latin typeface="B N\"/>
                <a:cs typeface="B Nazanin" panose="00000400000000000000" pitchFamily="2" charset="-78"/>
              </a:rPr>
              <a:t>نظریه آشوب شاخه ای بین رشته ایست که بیان می‌دارد: در سامانه‌های پیچیده با وجود تصادفی بودن ظاهری، الگوها،درون-پیوستگی‌ها، </a:t>
            </a:r>
            <a:r>
              <a:rPr lang="fa-IR" sz="2400" b="0" i="0" strike="noStrike" dirty="0">
                <a:effectLst/>
                <a:latin typeface="B N\"/>
                <a:cs typeface="B Nazanin" panose="00000400000000000000" pitchFamily="2" charset="-78"/>
              </a:rPr>
              <a:t>حلقه های بازخوردی</a:t>
            </a:r>
            <a:r>
              <a:rPr lang="fa-IR" sz="2400" b="0" i="0" dirty="0">
                <a:effectLst/>
                <a:latin typeface="B N\"/>
                <a:cs typeface="B Nazanin" panose="00000400000000000000" pitchFamily="2" charset="-78"/>
              </a:rPr>
              <a:t>، تکرار، </a:t>
            </a:r>
            <a:r>
              <a:rPr lang="fa-IR" sz="2400" b="0" i="0" strike="noStrike" dirty="0">
                <a:effectLst/>
                <a:latin typeface="B N\"/>
                <a:cs typeface="B Nazanin" panose="00000400000000000000" pitchFamily="2" charset="-78"/>
              </a:rPr>
              <a:t>خودهمانندی</a:t>
            </a:r>
            <a:r>
              <a:rPr lang="fa-IR" sz="2400" b="0" i="0" dirty="0">
                <a:effectLst/>
                <a:latin typeface="B N\"/>
                <a:cs typeface="B Nazanin" panose="00000400000000000000" pitchFamily="2" charset="-78"/>
              </a:rPr>
              <a:t>، </a:t>
            </a:r>
            <a:r>
              <a:rPr lang="fa-IR" sz="2400" b="0" i="0" strike="noStrike" dirty="0">
                <a:effectLst/>
                <a:latin typeface="B N\"/>
                <a:cs typeface="B Nazanin" panose="00000400000000000000" pitchFamily="2" charset="-78"/>
              </a:rPr>
              <a:t>فراکتال ها</a:t>
            </a:r>
            <a:r>
              <a:rPr lang="fa-IR" sz="2400" b="0" i="0" dirty="0">
                <a:effectLst/>
                <a:latin typeface="B N\"/>
                <a:cs typeface="B Nazanin" panose="00000400000000000000" pitchFamily="2" charset="-78"/>
              </a:rPr>
              <a:t>، و </a:t>
            </a:r>
            <a:r>
              <a:rPr lang="fa-IR" sz="2400" b="0" i="0" strike="noStrike" dirty="0">
                <a:effectLst/>
                <a:latin typeface="B N\"/>
                <a:cs typeface="B Nazanin" panose="00000400000000000000" pitchFamily="2" charset="-78"/>
              </a:rPr>
              <a:t>خودسازماندهی</a:t>
            </a:r>
            <a:r>
              <a:rPr lang="fa-IR" sz="2400" b="0" i="0" dirty="0">
                <a:effectLst/>
                <a:latin typeface="B N\"/>
                <a:cs typeface="B Nazanin" panose="00000400000000000000" pitchFamily="2" charset="-78"/>
              </a:rPr>
              <a:t> وجود دارد.</a:t>
            </a:r>
            <a:r>
              <a:rPr lang="fa-IR" sz="2400" b="0" i="0" strike="noStrike" baseline="30000" dirty="0">
                <a:effectLst/>
                <a:latin typeface="B N\"/>
                <a:cs typeface="B Nazanin" panose="00000400000000000000" pitchFamily="2" charset="-78"/>
              </a:rPr>
              <a:t> </a:t>
            </a:r>
            <a:r>
              <a:rPr lang="fa-IR" sz="2400" b="0" i="0" strike="noStrike" dirty="0">
                <a:effectLst/>
                <a:latin typeface="B N\"/>
                <a:cs typeface="B Nazanin" panose="00000400000000000000" pitchFamily="2" charset="-78"/>
              </a:rPr>
              <a:t>اثر پروانه ای</a:t>
            </a:r>
            <a:r>
              <a:rPr lang="fa-IR" sz="2400" b="0" i="0" dirty="0">
                <a:effectLst/>
                <a:latin typeface="B N\"/>
                <a:cs typeface="B Nazanin" panose="00000400000000000000" pitchFamily="2" charset="-78"/>
              </a:rPr>
              <a:t>، اصل زیربنایی نظریه آشوب بوده و به توصیف این پدیده می‌پردازد که چگونه تغییرات کوچک در یک </a:t>
            </a:r>
            <a:r>
              <a:rPr lang="fa-IR" sz="2400" b="0" i="0" strike="noStrike" dirty="0">
                <a:effectLst/>
                <a:latin typeface="B N\"/>
                <a:cs typeface="B Nazanin" panose="00000400000000000000" pitchFamily="2" charset="-78"/>
              </a:rPr>
              <a:t>سامانه قطعی </a:t>
            </a:r>
            <a:r>
              <a:rPr lang="fa-IR" sz="2400" b="0" i="0" dirty="0">
                <a:effectLst/>
                <a:latin typeface="B N\"/>
                <a:cs typeface="B Nazanin" panose="00000400000000000000" pitchFamily="2" charset="-78"/>
              </a:rPr>
              <a:t>و </a:t>
            </a:r>
            <a:r>
              <a:rPr lang="fa-IR" sz="2400" b="0" i="0" strike="noStrike" dirty="0">
                <a:effectLst/>
                <a:latin typeface="B N\"/>
                <a:cs typeface="B Nazanin" panose="00000400000000000000" pitchFamily="2" charset="-78"/>
              </a:rPr>
              <a:t>غیرخطی</a:t>
            </a:r>
            <a:r>
              <a:rPr lang="fa-IR" sz="2400" b="0" i="0" dirty="0">
                <a:effectLst/>
                <a:latin typeface="B N\"/>
                <a:cs typeface="B Nazanin" panose="00000400000000000000" pitchFamily="2" charset="-78"/>
              </a:rPr>
              <a:t> می‌تواند منجر به اختلافات بزرگی در یکی از حالات بعدی شود (یعنی وابستگی حساس بر روی شرایط آغازین).</a:t>
            </a:r>
            <a:r>
              <a:rPr lang="fa-IR" sz="2400" b="0" i="0" strike="noStrike" baseline="30000" dirty="0">
                <a:effectLst/>
                <a:latin typeface="B N\"/>
                <a:cs typeface="B Nazanin" panose="00000400000000000000" pitchFamily="2" charset="-78"/>
              </a:rPr>
              <a:t> </a:t>
            </a:r>
            <a:r>
              <a:rPr lang="fa-IR" sz="2400" b="0" i="0" dirty="0">
                <a:effectLst/>
                <a:latin typeface="B N\"/>
                <a:cs typeface="B Nazanin" panose="00000400000000000000" pitchFamily="2" charset="-78"/>
              </a:rPr>
              <a:t>استعاره ای از این رفتار، پروانه ای است که در </a:t>
            </a:r>
            <a:r>
              <a:rPr lang="fa-IR" sz="2400" b="0" i="0" strike="noStrike" dirty="0">
                <a:effectLst/>
                <a:latin typeface="B N\"/>
                <a:cs typeface="B Nazanin" panose="00000400000000000000" pitchFamily="2" charset="-78"/>
              </a:rPr>
              <a:t>تگزاس</a:t>
            </a:r>
            <a:r>
              <a:rPr lang="fa-IR" sz="2400" b="0" i="0" dirty="0">
                <a:effectLst/>
                <a:latin typeface="B N\"/>
                <a:cs typeface="B Nazanin" panose="00000400000000000000" pitchFamily="2" charset="-78"/>
              </a:rPr>
              <a:t> بال می‌زند قادر به ایجاد طوفانی در </a:t>
            </a:r>
            <a:r>
              <a:rPr lang="fa-IR" sz="2400" b="0" i="0" strike="noStrike" dirty="0">
                <a:effectLst/>
                <a:latin typeface="B N\"/>
                <a:cs typeface="B Nazanin" panose="00000400000000000000" pitchFamily="2" charset="-78"/>
              </a:rPr>
              <a:t>چین</a:t>
            </a:r>
            <a:r>
              <a:rPr lang="fa-IR" sz="2400" b="0" i="0" dirty="0">
                <a:effectLst/>
                <a:latin typeface="B N\"/>
                <a:cs typeface="B Nazanin" panose="00000400000000000000" pitchFamily="2" charset="-78"/>
              </a:rPr>
              <a:t> است.</a:t>
            </a:r>
            <a:endParaRPr lang="en-US" sz="2400" b="0" i="0" dirty="0">
              <a:effectLst/>
              <a:latin typeface="B N\"/>
              <a:cs typeface="B Nazanin" panose="00000400000000000000" pitchFamily="2" charset="-78"/>
            </a:endParaRPr>
          </a:p>
          <a:p>
            <a:pPr marL="0" indent="0" algn="just" rtl="1">
              <a:lnSpc>
                <a:spcPct val="150000"/>
              </a:lnSpc>
              <a:buNone/>
            </a:pPr>
            <a:endParaRPr lang="en-US" sz="2400" dirty="0"/>
          </a:p>
        </p:txBody>
      </p:sp>
      <p:sp>
        <p:nvSpPr>
          <p:cNvPr id="4" name="Slide Number Placeholder 3">
            <a:extLst>
              <a:ext uri="{FF2B5EF4-FFF2-40B4-BE49-F238E27FC236}">
                <a16:creationId xmlns:a16="http://schemas.microsoft.com/office/drawing/2014/main" id="{E76972E2-63EB-4AE3-9EF7-8C2523C7C581}"/>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6</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Butterfly Effect Tshirt - Tobe Fonseca">
            <a:extLst>
              <a:ext uri="{FF2B5EF4-FFF2-40B4-BE49-F238E27FC236}">
                <a16:creationId xmlns:a16="http://schemas.microsoft.com/office/drawing/2014/main" id="{814B7576-A982-424B-B639-B860B9E20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30" y="4028660"/>
            <a:ext cx="3624469" cy="2829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44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301E-C164-440A-932C-2C22738AC8B5}"/>
              </a:ext>
            </a:extLst>
          </p:cNvPr>
          <p:cNvSpPr>
            <a:spLocks noGrp="1"/>
          </p:cNvSpPr>
          <p:nvPr>
            <p:ph type="title"/>
          </p:nvPr>
        </p:nvSpPr>
        <p:spPr>
          <a:xfrm>
            <a:off x="1676400" y="18255"/>
            <a:ext cx="10515600" cy="763623"/>
          </a:xfrm>
        </p:spPr>
        <p:txBody>
          <a:bodyPr>
            <a:normAutofit/>
          </a:bodyPr>
          <a:lstStyle/>
          <a:p>
            <a:pPr algn="r" rtl="1"/>
            <a:r>
              <a:rPr lang="fa-IR" sz="3200" dirty="0">
                <a:ln>
                  <a:solidFill>
                    <a:schemeClr val="accent4"/>
                  </a:solidFill>
                </a:ln>
                <a:effectLst>
                  <a:outerShdw blurRad="38100" dist="38100" dir="2700000" algn="tl">
                    <a:srgbClr val="000000">
                      <a:alpha val="43137"/>
                    </a:srgbClr>
                  </a:outerShdw>
                </a:effectLst>
                <a:cs typeface="B Titr" panose="00000700000000000000" pitchFamily="2" charset="-78"/>
              </a:rPr>
              <a:t>مقدمه</a:t>
            </a:r>
            <a:endParaRPr lang="en-US" sz="3200" dirty="0">
              <a:ln>
                <a:solidFill>
                  <a:schemeClr val="accent4"/>
                </a:solidFill>
              </a:ln>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915A61B1-4D7E-4238-BBF1-D39421C8189B}"/>
              </a:ext>
            </a:extLst>
          </p:cNvPr>
          <p:cNvSpPr>
            <a:spLocks noGrp="1"/>
          </p:cNvSpPr>
          <p:nvPr>
            <p:ph idx="1"/>
          </p:nvPr>
        </p:nvSpPr>
        <p:spPr>
          <a:xfrm>
            <a:off x="0" y="510209"/>
            <a:ext cx="12192000" cy="6076122"/>
          </a:xfrm>
        </p:spPr>
        <p:txBody>
          <a:bodyPr/>
          <a:lstStyle/>
          <a:p>
            <a:pPr marL="0" indent="0" algn="just" rtl="1">
              <a:lnSpc>
                <a:spcPct val="150000"/>
              </a:lnSpc>
              <a:buNone/>
            </a:pPr>
            <a:r>
              <a:rPr lang="fa-IR" sz="2400" b="0" i="0" dirty="0">
                <a:effectLst/>
                <a:latin typeface="B N\"/>
                <a:cs typeface="B Nazanin" panose="00000400000000000000" pitchFamily="2" charset="-78"/>
              </a:rPr>
              <a:t>تغییرات کوچکی در شرایط اولیه، همچون تغییرات ناشی از خطاهای اندازه‌گیری ناشی از گرد کردن اعداد در محاسبات، می‌تواند باعث واگرایی گسترده خروجی‌های چنین سامانه‌هایی شده به گونه ای که پیش‌بینی بلند مدت رفتارشان را در حالت کلی غیرممکن می‌سازد.</a:t>
            </a:r>
            <a:r>
              <a:rPr lang="fa-IR" sz="2400" b="0" i="0" u="none" strike="noStrike" baseline="30000" dirty="0">
                <a:effectLst/>
                <a:latin typeface="B N\"/>
                <a:cs typeface="B Nazanin" panose="00000400000000000000" pitchFamily="2" charset="-78"/>
              </a:rPr>
              <a:t> </a:t>
            </a:r>
            <a:r>
              <a:rPr lang="fa-IR" sz="2400" b="0" i="0" dirty="0">
                <a:effectLst/>
                <a:latin typeface="B N\"/>
                <a:cs typeface="B Nazanin" panose="00000400000000000000" pitchFamily="2" charset="-78"/>
              </a:rPr>
              <a:t> با وجود اینکه سامانه‌ها </a:t>
            </a:r>
            <a:r>
              <a:rPr lang="fa-IR" sz="2400" b="0" i="0" u="none" strike="noStrike" dirty="0">
                <a:effectLst/>
                <a:latin typeface="B N\"/>
                <a:cs typeface="B Nazanin" panose="00000400000000000000" pitchFamily="2" charset="-78"/>
              </a:rPr>
              <a:t>قطعی</a:t>
            </a:r>
            <a:r>
              <a:rPr lang="fa-IR" sz="2400" b="0" i="0" dirty="0">
                <a:effectLst/>
                <a:latin typeface="B N\"/>
                <a:cs typeface="B Nazanin" panose="00000400000000000000" pitchFamily="2" charset="-78"/>
              </a:rPr>
              <a:t> هستند، ممکن است چنین اتفاقی روی دهد. قطعی بودن به این معناست که رفتار آینده اشان از سیر تکاملی منحصر بفردی تبعیت کرده</a:t>
            </a:r>
            <a:r>
              <a:rPr lang="en-US" sz="2400" b="0" i="0" dirty="0">
                <a:effectLst/>
                <a:latin typeface="B N\"/>
                <a:cs typeface="B Nazanin" panose="00000400000000000000" pitchFamily="2" charset="-78"/>
              </a:rPr>
              <a:t> </a:t>
            </a:r>
            <a:r>
              <a:rPr lang="fa-IR" sz="2400" b="0" i="0" dirty="0">
                <a:effectLst/>
                <a:latin typeface="B N\"/>
                <a:cs typeface="B Nazanin" panose="00000400000000000000" pitchFamily="2" charset="-78"/>
              </a:rPr>
              <a:t>و به‌طور کامل از طریق شرایط اولیه تعیین شده و هیچ نوع از عناصر </a:t>
            </a:r>
            <a:r>
              <a:rPr lang="fa-IR" sz="2400" b="0" i="0" u="none" strike="noStrike" dirty="0">
                <a:effectLst/>
                <a:latin typeface="B N\"/>
                <a:cs typeface="B Nazanin" panose="00000400000000000000" pitchFamily="2" charset="-78"/>
              </a:rPr>
              <a:t>تصادفی</a:t>
            </a:r>
            <a:r>
              <a:rPr lang="fa-IR" sz="2400" b="0" i="0" dirty="0">
                <a:effectLst/>
                <a:latin typeface="B N\"/>
                <a:cs typeface="B Nazanin" panose="00000400000000000000" pitchFamily="2" charset="-78"/>
              </a:rPr>
              <a:t> در تعیین آن دخیل نیست.</a:t>
            </a:r>
            <a:r>
              <a:rPr lang="fa-IR" sz="2400" b="0" i="0" u="none" strike="noStrike" baseline="30000" dirty="0">
                <a:effectLst/>
                <a:latin typeface="B N\"/>
                <a:cs typeface="B Nazanin" panose="00000400000000000000" pitchFamily="2" charset="-78"/>
              </a:rPr>
              <a:t> </a:t>
            </a:r>
            <a:r>
              <a:rPr lang="fa-IR" sz="2400" b="0" i="0" dirty="0">
                <a:effectLst/>
                <a:latin typeface="B N\"/>
                <a:cs typeface="B Nazanin" panose="00000400000000000000" pitchFamily="2" charset="-78"/>
              </a:rPr>
              <a:t>به بیانی دیگر، طبیعت قطعی این سامانه‌ها، باعث پیش‌بینی پذیر شدنشان نیست.به این نوع رفتار </a:t>
            </a:r>
            <a:r>
              <a:rPr lang="fa-IR" sz="2400" i="0" dirty="0">
                <a:effectLst/>
                <a:latin typeface="B N\"/>
                <a:cs typeface="B Nazanin" panose="00000400000000000000" pitchFamily="2" charset="-78"/>
              </a:rPr>
              <a:t>آشوب قطعی </a:t>
            </a:r>
            <a:r>
              <a:rPr lang="fa-IR" sz="2400" b="0" i="0" dirty="0">
                <a:effectLst/>
                <a:latin typeface="B N\"/>
                <a:cs typeface="B Nazanin" panose="00000400000000000000" pitchFamily="2" charset="-78"/>
              </a:rPr>
              <a:t>یا صرفاً </a:t>
            </a:r>
            <a:r>
              <a:rPr lang="fa-IR" sz="2400" i="0" dirty="0">
                <a:effectLst/>
                <a:latin typeface="B N\"/>
                <a:cs typeface="B Nazanin" panose="00000400000000000000" pitchFamily="2" charset="-78"/>
              </a:rPr>
              <a:t>آشوب</a:t>
            </a:r>
            <a:r>
              <a:rPr lang="fa-IR" sz="2400" b="0" i="0" dirty="0">
                <a:effectLst/>
                <a:latin typeface="B N\"/>
                <a:cs typeface="B Nazanin" panose="00000400000000000000" pitchFamily="2" charset="-78"/>
              </a:rPr>
              <a:t> می‌گویند.</a:t>
            </a:r>
          </a:p>
          <a:p>
            <a:endParaRPr lang="en-US" dirty="0"/>
          </a:p>
        </p:txBody>
      </p:sp>
      <p:pic>
        <p:nvPicPr>
          <p:cNvPr id="1026" name="Picture 2">
            <a:extLst>
              <a:ext uri="{FF2B5EF4-FFF2-40B4-BE49-F238E27FC236}">
                <a16:creationId xmlns:a16="http://schemas.microsoft.com/office/drawing/2014/main" id="{FBEA7151-50C5-4B06-98D6-5C0E6D8E9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583" y="3890392"/>
            <a:ext cx="3525078" cy="2851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3BAD27D4-013F-448D-B4AE-94BD5646CA23}"/>
              </a:ext>
            </a:extLst>
          </p:cNvPr>
          <p:cNvSpPr>
            <a:spLocks noGrp="1"/>
          </p:cNvSpPr>
          <p:nvPr>
            <p:ph type="sldNum" sz="quarter" idx="12"/>
          </p:nvPr>
        </p:nvSpPr>
        <p:spPr>
          <a:xfrm>
            <a:off x="4724400" y="6474620"/>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7</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What is the Butterfly Effect? - The Hindu">
            <a:extLst>
              <a:ext uri="{FF2B5EF4-FFF2-40B4-BE49-F238E27FC236}">
                <a16:creationId xmlns:a16="http://schemas.microsoft.com/office/drawing/2014/main" id="{73A99D8A-E183-4D39-A645-075EFD310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340" y="3890392"/>
            <a:ext cx="3525077" cy="2851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2706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BABF-D3A6-4DF6-9338-64BBF14B3A19}"/>
              </a:ext>
            </a:extLst>
          </p:cNvPr>
          <p:cNvSpPr>
            <a:spLocks noGrp="1"/>
          </p:cNvSpPr>
          <p:nvPr>
            <p:ph type="title"/>
          </p:nvPr>
        </p:nvSpPr>
        <p:spPr>
          <a:xfrm>
            <a:off x="1676400" y="0"/>
            <a:ext cx="10515600" cy="681037"/>
          </a:xfrm>
        </p:spPr>
        <p:txBody>
          <a:bodyPr>
            <a:normAutofit/>
          </a:bodyPr>
          <a:lstStyle/>
          <a:p>
            <a:pPr algn="r"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A2168074-7F80-4606-9AC4-8296F2E24FFD}"/>
              </a:ext>
            </a:extLst>
          </p:cNvPr>
          <p:cNvSpPr>
            <a:spLocks noGrp="1"/>
          </p:cNvSpPr>
          <p:nvPr>
            <p:ph idx="1"/>
          </p:nvPr>
        </p:nvSpPr>
        <p:spPr>
          <a:xfrm>
            <a:off x="0" y="681037"/>
            <a:ext cx="12192000" cy="6176963"/>
          </a:xfrm>
        </p:spPr>
        <p:txBody>
          <a:bodyPr>
            <a:normAutofit lnSpcReduction="10000"/>
          </a:bodyPr>
          <a:lstStyle/>
          <a:p>
            <a:pPr marL="0" indent="0" algn="just" rtl="1">
              <a:lnSpc>
                <a:spcPct val="150000"/>
              </a:lnSpc>
              <a:buNone/>
            </a:pPr>
            <a:r>
              <a:rPr lang="fa-IR" sz="2400" b="0" i="0" dirty="0">
                <a:effectLst/>
                <a:latin typeface="IRANSansWeb"/>
                <a:cs typeface="B Nazanin" panose="00000400000000000000" pitchFamily="2" charset="-78"/>
              </a:rPr>
              <a:t>بعد از قرون وسطی وقتی که انسان خود را از قید و بندها و جبرهای تحمیلی ان دوران آزاد کرد، رشد علمی اش آغاز شد ، غل و زنجیرها را از دست و پای عقل باز نمود و بدین طریق بود که از آن زمان به بعد هر روز قلل رفیع تری را در دنیای علم برای احاطه بیشتر بر طبیعت فتح نمود. نخستین بار سیستم هایی مشاهده شدند که اگرچه در قلمرو فیزیک مکانیک کلاسیک بودند، اما رفتار دینامیک و غیر خطی آنها باعث شده بود تا پیش بینی رفتار بلند مدت آنها عملا غیر ممکن گردد. بعدا ثابت گردید که نه تنها در عمل پیش بینی نا ممکن است بلکه در تئوری نیز سدهایی برای رسیدن به یک پیش بینی دقیق و دراز مدت وجود دارد. </a:t>
            </a:r>
            <a:endParaRPr lang="en-US" sz="2400" b="0" i="0" dirty="0">
              <a:effectLst/>
              <a:latin typeface="IRANSansWeb"/>
              <a:cs typeface="B Nazanin" panose="00000400000000000000" pitchFamily="2" charset="-78"/>
            </a:endParaRPr>
          </a:p>
          <a:p>
            <a:pPr marL="0" indent="0" algn="just" rtl="1">
              <a:lnSpc>
                <a:spcPct val="150000"/>
              </a:lnSpc>
              <a:buNone/>
            </a:pPr>
            <a:r>
              <a:rPr lang="en-US" sz="2400" dirty="0">
                <a:latin typeface="IRANSans"/>
                <a:cs typeface="B Nazanin" panose="00000400000000000000" pitchFamily="2" charset="-78"/>
              </a:rPr>
              <a:t>  </a:t>
            </a:r>
            <a:r>
              <a:rPr lang="fa-IR" sz="2400" dirty="0">
                <a:latin typeface="IRANSans"/>
                <a:cs typeface="B Nazanin" panose="00000400000000000000" pitchFamily="2" charset="-78"/>
              </a:rPr>
              <a:t>یکی از قدیمی‌ترین گزارش‌های تجربی درباره آشوب قطعی در سال ۱۹۲۷ در مجله علمی بریتانیایی ساینس (</a:t>
            </a:r>
            <a:r>
              <a:rPr lang="en-US" sz="2400" dirty="0">
                <a:latin typeface="Times New Roman" panose="02020603050405020304" pitchFamily="18" charset="0"/>
                <a:cs typeface="Times New Roman" panose="02020603050405020304" pitchFamily="18" charset="0"/>
              </a:rPr>
              <a:t>Science</a:t>
            </a:r>
            <a:r>
              <a:rPr lang="fa-IR" sz="2400" dirty="0">
                <a:latin typeface="IRANSans"/>
                <a:cs typeface="B Nazanin" panose="00000400000000000000" pitchFamily="2" charset="-78"/>
              </a:rPr>
              <a:t>)چاپ شد. مهندس برق هلندی، بالتهاسار وان در پل (</a:t>
            </a:r>
            <a:r>
              <a:rPr lang="en-US" sz="2400" dirty="0">
                <a:latin typeface="Times New Roman" panose="02020603050405020304" pitchFamily="18" charset="0"/>
                <a:cs typeface="Times New Roman" panose="02020603050405020304" pitchFamily="18" charset="0"/>
              </a:rPr>
              <a:t>Balthasar van der Pol </a:t>
            </a:r>
            <a:r>
              <a:rPr lang="fa-IR" sz="2400" dirty="0">
                <a:latin typeface="IRANSans"/>
                <a:cs typeface="B Nazanin" panose="00000400000000000000" pitchFamily="2" charset="-78"/>
              </a:rPr>
              <a:t>)</a:t>
            </a:r>
            <a:r>
              <a:rPr lang="en-US" sz="2400" dirty="0">
                <a:latin typeface="IRANSans"/>
                <a:cs typeface="B Nazanin" panose="00000400000000000000" pitchFamily="2" charset="-78"/>
              </a:rPr>
              <a:t> </a:t>
            </a:r>
            <a:r>
              <a:rPr lang="fa-IR" sz="2400" dirty="0">
                <a:latin typeface="IRANSans"/>
                <a:cs typeface="B Nazanin" panose="00000400000000000000" pitchFamily="2" charset="-78"/>
              </a:rPr>
              <a:t>و همکارش وان در مارک (</a:t>
            </a:r>
            <a:r>
              <a:rPr lang="en-US" sz="2400" dirty="0">
                <a:latin typeface="Times New Roman" panose="02020603050405020304" pitchFamily="18" charset="0"/>
                <a:cs typeface="Times New Roman" panose="02020603050405020304" pitchFamily="18" charset="0"/>
              </a:rPr>
              <a:t>van der Mar</a:t>
            </a:r>
            <a:r>
              <a:rPr lang="fa-IR" sz="2400" dirty="0">
                <a:latin typeface="IRANSans"/>
                <a:cs typeface="B Nazanin" panose="00000400000000000000" pitchFamily="2" charset="-78"/>
              </a:rPr>
              <a:t>)</a:t>
            </a:r>
            <a:r>
              <a:rPr lang="en-US" sz="2400" dirty="0">
                <a:latin typeface="IRANSans"/>
                <a:cs typeface="B Nazanin" panose="00000400000000000000" pitchFamily="2" charset="-78"/>
              </a:rPr>
              <a:t> </a:t>
            </a:r>
            <a:r>
              <a:rPr lang="fa-IR" sz="2400" dirty="0">
                <a:latin typeface="IRANSans"/>
                <a:cs typeface="B Nazanin" panose="00000400000000000000" pitchFamily="2" charset="-78"/>
              </a:rPr>
              <a:t>یک صدای نامنظم نویزی را از گوشی تلفن متصل شده به مدار یک لوله الکترونیکی شنیدند.</a:t>
            </a:r>
            <a:endParaRPr lang="en-US" sz="2400" b="0" i="0" dirty="0">
              <a:effectLst/>
              <a:latin typeface="IRANSansWeb"/>
              <a:cs typeface="B Nazanin" panose="00000400000000000000" pitchFamily="2" charset="-78"/>
            </a:endParaRPr>
          </a:p>
          <a:p>
            <a:pPr marL="0" indent="0" algn="just" rtl="1">
              <a:lnSpc>
                <a:spcPct val="150000"/>
              </a:lnSpc>
              <a:buNone/>
            </a:pPr>
            <a:r>
              <a:rPr lang="fa-IR" sz="2400" b="0" i="0" dirty="0">
                <a:effectLst/>
                <a:latin typeface="IRANSansWeb"/>
                <a:cs typeface="B Nazanin" panose="00000400000000000000" pitchFamily="2" charset="-78"/>
              </a:rPr>
              <a:t>مطالعه در مورد این مبحث در حقیقت از مطالعات هواشناسی شروع شد. چندی از دانشمندان هواشناسی مشغول مطالعه در مورد شرایط جوی و تاثیر موارد مختلف بر هوای جهان و منطقه داشتند. آنان به مدت دو سال مشغول مطالعه هوای یک منطقه خاص دارای آب و هوای نسبتا بی تغییر و کاملا معتدل بودند و تمامی تغییرات را ثبت می کردند. </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4CF67F0B-F285-4F06-A1BF-BDC7D2300763}"/>
              </a:ext>
            </a:extLst>
          </p:cNvPr>
          <p:cNvSpPr>
            <a:spLocks noGrp="1"/>
          </p:cNvSpPr>
          <p:nvPr>
            <p:ph type="sldNum" sz="quarter" idx="12"/>
          </p:nvPr>
        </p:nvSpPr>
        <p:spPr>
          <a:xfrm>
            <a:off x="4724400" y="6492875"/>
            <a:ext cx="2743200" cy="365125"/>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tar: 5 Points 4">
            <a:extLst>
              <a:ext uri="{FF2B5EF4-FFF2-40B4-BE49-F238E27FC236}">
                <a16:creationId xmlns:a16="http://schemas.microsoft.com/office/drawing/2014/main" id="{7EBF939C-885F-4A7C-8D2A-A1267E164263}"/>
              </a:ext>
            </a:extLst>
          </p:cNvPr>
          <p:cNvSpPr/>
          <p:nvPr/>
        </p:nvSpPr>
        <p:spPr>
          <a:xfrm>
            <a:off x="11979964" y="3544230"/>
            <a:ext cx="212036" cy="225288"/>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1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right)">
                                      <p:cBhvr>
                                        <p:cTn id="16" dur="500"/>
                                        <p:tgtEl>
                                          <p:spTgt spid="3">
                                            <p:txEl>
                                              <p:pRg st="1" end="1"/>
                                            </p:txEl>
                                          </p:spTgt>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41C5-DBB5-492C-867E-0B1ED1390A5F}"/>
              </a:ext>
            </a:extLst>
          </p:cNvPr>
          <p:cNvSpPr>
            <a:spLocks noGrp="1"/>
          </p:cNvSpPr>
          <p:nvPr>
            <p:ph type="title"/>
          </p:nvPr>
        </p:nvSpPr>
        <p:spPr>
          <a:xfrm>
            <a:off x="1676400" y="0"/>
            <a:ext cx="10515600" cy="728869"/>
          </a:xfrm>
        </p:spPr>
        <p:txBody>
          <a:bodyPr>
            <a:normAutofit/>
          </a:bodyPr>
          <a:lstStyle/>
          <a:p>
            <a:pPr algn="just" rtl="1"/>
            <a:r>
              <a:rPr lang="fa-IR"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rPr>
              <a:t>تاریخچه</a:t>
            </a:r>
            <a:endParaRPr lang="en-US" sz="3200" dirty="0">
              <a:ln>
                <a:solidFill>
                  <a:schemeClr val="accent1"/>
                </a:solidFill>
              </a:ln>
              <a:solidFill>
                <a:schemeClr val="accent2"/>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id="{360F383F-AAC0-4F60-9DAD-E08332767B5D}"/>
              </a:ext>
            </a:extLst>
          </p:cNvPr>
          <p:cNvSpPr>
            <a:spLocks noGrp="1"/>
          </p:cNvSpPr>
          <p:nvPr>
            <p:ph idx="1"/>
          </p:nvPr>
        </p:nvSpPr>
        <p:spPr>
          <a:xfrm>
            <a:off x="0" y="566531"/>
            <a:ext cx="12192000" cy="6129130"/>
          </a:xfrm>
        </p:spPr>
        <p:txBody>
          <a:bodyPr>
            <a:normAutofit/>
          </a:bodyPr>
          <a:lstStyle/>
          <a:p>
            <a:pPr marL="0" indent="0" algn="just" rtl="1">
              <a:lnSpc>
                <a:spcPct val="150000"/>
              </a:lnSpc>
              <a:buNone/>
            </a:pPr>
            <a:r>
              <a:rPr lang="fa-IR" sz="2400" b="0" i="0" dirty="0">
                <a:effectLst/>
                <a:latin typeface="IRANSansWeb"/>
                <a:cs typeface="B Nazanin" panose="00000400000000000000" pitchFamily="2" charset="-78"/>
              </a:rPr>
              <a:t>یک دستگاه ثبت نمودار تغییرات جوی هر روز راس ساعت شش صبح روشن می شد و نمودار تغییرات را تا شش بعد از ظهر ثبت می کرد. اما در پاییز سال دوم ناگهان نمودار این تغییرات به طرز عجیبی عوض شد. یعنی نموداری مغشوش به ثبت رسید که نشانه بروز تغییرات شدید جوی بود، اما آن چه به چشم دیده می شد هیچ تغییری مشاهده نمی کرد.</a:t>
            </a:r>
            <a:r>
              <a:rPr lang="fa-IR" sz="2400" b="0" i="0" dirty="0">
                <a:effectLst/>
                <a:latin typeface="IRANSansWeb"/>
              </a:rPr>
              <a:t> </a:t>
            </a:r>
            <a:endParaRPr lang="en-US" sz="2400" b="0" i="0" dirty="0">
              <a:effectLst/>
              <a:latin typeface="IRANSansWeb"/>
            </a:endParaRPr>
          </a:p>
          <a:p>
            <a:pPr marL="0" indent="0" algn="just" rtl="1">
              <a:lnSpc>
                <a:spcPct val="150000"/>
              </a:lnSpc>
              <a:buNone/>
            </a:pPr>
            <a:r>
              <a:rPr lang="fa-IR" sz="2400" b="0" i="0" dirty="0">
                <a:effectLst/>
                <a:latin typeface="IRANSansWeb"/>
                <a:cs typeface="B Nazanin" panose="00000400000000000000" pitchFamily="2" charset="-78"/>
              </a:rPr>
              <a:t>دانشمندان شروع به مطالعه در این مورد کردند تا دلیل این تغییر را دریابند اما متوجه هیچ چیز نشدند. پس از پاییز، همه چیز دوباره عادی شد. این امر آنان را بر آن داشت تا یک سال دیگر مطالعات خود را در آن محل ادامه دهند. در پاییز سال بعد آنها همه چیز را تحت نظر داشتند. در این سال نتیجه مشاهدات خود را پیدا کردند. در نزدیکی آن محل دریاچه ای بود که گروهی از پرندگان مهاجر در پاییز به آنجا می رفتند.</a:t>
            </a:r>
            <a:endParaRPr lang="en-US" sz="2400" b="0" i="0" dirty="0">
              <a:effectLst/>
              <a:latin typeface="IRANSansWeb"/>
              <a:cs typeface="B Nazanin" panose="00000400000000000000" pitchFamily="2" charset="-78"/>
            </a:endParaRPr>
          </a:p>
          <a:p>
            <a:pPr marL="0" indent="0" algn="just" rtl="1">
              <a:lnSpc>
                <a:spcPct val="150000"/>
              </a:lnSpc>
              <a:buNone/>
            </a:pPr>
            <a:r>
              <a:rPr lang="fa-IR" sz="2400" b="0" i="0" dirty="0">
                <a:effectLst/>
                <a:latin typeface="IRANSansWeb"/>
                <a:cs typeface="B Nazanin" panose="00000400000000000000" pitchFamily="2" charset="-78"/>
              </a:rPr>
              <a:t> آن چه باعث تغییر شدید در نمودار می شد همین پرندگان بودند. پرواز دسته جمعی این پرندگان باعث می شد تا حرکت بال های آنان فشاری بر جو بیاورد و این فشار به مولکول های کناری هوا منتقل می شد و نهایتا به سنسور ثبت نمودار دستگاه می رسید.</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071AE8A8-C080-4463-8D80-C6A7E68C25AB}"/>
              </a:ext>
            </a:extLst>
          </p:cNvPr>
          <p:cNvSpPr>
            <a:spLocks noGrp="1"/>
          </p:cNvSpPr>
          <p:nvPr>
            <p:ph type="sldNum" sz="quarter" idx="12"/>
          </p:nvPr>
        </p:nvSpPr>
        <p:spPr>
          <a:xfrm>
            <a:off x="4724400" y="6533323"/>
            <a:ext cx="2743200" cy="324678"/>
          </a:xfrm>
        </p:spPr>
        <p:txBody>
          <a:bodyPr/>
          <a:lstStyle/>
          <a:p>
            <a:pPr algn="ctr"/>
            <a:fld id="{41A5ED2A-F60B-49B4-8129-6998EAD6A4E3}" type="slidenum">
              <a:rPr lang="en-US" smtClean="0">
                <a:solidFill>
                  <a:schemeClr val="tx1"/>
                </a:solidFill>
                <a:latin typeface="Times New Roman" panose="02020603050405020304" pitchFamily="18" charset="0"/>
                <a:cs typeface="Times New Roman" panose="02020603050405020304" pitchFamily="18" charset="0"/>
              </a:rPr>
              <a:pPr algn="ctr"/>
              <a:t>9</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57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7923</TotalTime>
  <Words>1845</Words>
  <Application>Microsoft Office PowerPoint</Application>
  <PresentationFormat>Widescreen</PresentationFormat>
  <Paragraphs>94</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 N\</vt:lpstr>
      <vt:lpstr>Calibri</vt:lpstr>
      <vt:lpstr>Calibri Light</vt:lpstr>
      <vt:lpstr>IranNastaliq</vt:lpstr>
      <vt:lpstr>IRANSans</vt:lpstr>
      <vt:lpstr>IRANSansWeb</vt:lpstr>
      <vt:lpstr>MJXc-TeX-math-I</vt:lpstr>
      <vt:lpstr>SDF</vt:lpstr>
      <vt:lpstr>Times New Roman</vt:lpstr>
      <vt:lpstr>Vazir</vt:lpstr>
      <vt:lpstr>Office Theme</vt:lpstr>
      <vt:lpstr>PowerPoint Presentation</vt:lpstr>
      <vt:lpstr>PowerPoint Presentation</vt:lpstr>
      <vt:lpstr>فهرست مطالب</vt:lpstr>
      <vt:lpstr>فهرست مطالب</vt:lpstr>
      <vt:lpstr>فهرست مطالب</vt:lpstr>
      <vt:lpstr>مقدمه</vt:lpstr>
      <vt:lpstr>مقدمه</vt:lpstr>
      <vt:lpstr>تاریخچه</vt:lpstr>
      <vt:lpstr>تاریخچه</vt:lpstr>
      <vt:lpstr>تاریخچه</vt:lpstr>
      <vt:lpstr>تاریخچه</vt:lpstr>
      <vt:lpstr>تاریخچه</vt:lpstr>
      <vt:lpstr>تاریخچه</vt:lpstr>
      <vt:lpstr>تاریخچه</vt:lpstr>
      <vt:lpstr>تاریخچه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 نام و یاد خدا</dc:title>
  <dc:creator>Pouria</dc:creator>
  <cp:lastModifiedBy>Pouria Nd</cp:lastModifiedBy>
  <cp:revision>506</cp:revision>
  <dcterms:created xsi:type="dcterms:W3CDTF">2020-12-25T00:37:53Z</dcterms:created>
  <dcterms:modified xsi:type="dcterms:W3CDTF">2021-11-17T21:04:16Z</dcterms:modified>
</cp:coreProperties>
</file>