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708" r:id="rId2"/>
  </p:sldMasterIdLst>
  <p:sldIdLst>
    <p:sldId id="280" r:id="rId3"/>
    <p:sldId id="281" r:id="rId4"/>
    <p:sldId id="288" r:id="rId5"/>
    <p:sldId id="289" r:id="rId6"/>
  </p:sldIdLst>
  <p:sldSz cx="9144000" cy="6858000" type="screen4x3"/>
  <p:notesSz cx="6858000" cy="9144000"/>
  <p:embeddedFontLst>
    <p:embeddedFont>
      <p:font typeface="B Kamran" panose="00000400000000000000" pitchFamily="2" charset="-78"/>
      <p:regular r:id="rId7"/>
      <p:bold r:id="rId8"/>
    </p:embeddedFont>
    <p:embeddedFont>
      <p:font typeface="B Mitra" panose="00000400000000000000" pitchFamily="2" charset="-78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24" autoAdjust="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9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13339-ADC1-4DEE-91FB-A74478229D0A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1AE41-2228-4BA3-9C19-E9E09CF51F43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F5B94-0884-4179-9556-BFC7D893494B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302E9-B89F-4F3E-9CE1-761CA5665494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9AD9-A49B-419E-A3A9-9B6AC6E5C968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4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C162-E86B-4B44-A05F-C6A2F42EB613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B338B-EF2B-4ED7-89A3-356382911BEF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83365-27DB-4910-AD88-A51CBA1F935B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FBE09-47A7-4293-AA76-9F2A67D34CB5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6AD1-2D9E-4477-9F82-8A62D5AE1C30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FE4FD-51E3-452A-A7EE-D3B84C2FF078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5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3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0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4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/>
              <a:t>Haga clic para modificar el estilo de texto del patrón</a:t>
            </a:r>
          </a:p>
          <a:p>
            <a:pPr lvl="1"/>
            <a:r>
              <a:rPr lang="es-ES" altLang="fa-IR"/>
              <a:t>Segundo nivel</a:t>
            </a:r>
          </a:p>
          <a:p>
            <a:pPr lvl="2"/>
            <a:r>
              <a:rPr lang="es-ES" altLang="fa-IR"/>
              <a:t>Tercer nivel</a:t>
            </a:r>
          </a:p>
          <a:p>
            <a:pPr lvl="3"/>
            <a:r>
              <a:rPr lang="es-ES" altLang="fa-IR"/>
              <a:t>Cuarto nivel</a:t>
            </a:r>
          </a:p>
          <a:p>
            <a:pPr lvl="4"/>
            <a:r>
              <a:rPr lang="es-ES" altLang="fa-I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87AEFB-8D63-4F5E-9052-9B49B4492306}" type="slidenum">
              <a:rPr lang="es-ES" altLang="fa-I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39396">
            <a:off x="824788" y="1140252"/>
            <a:ext cx="571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>
                <a:cs typeface="B Mitra" panose="00000400000000000000" pitchFamily="2" charset="-78"/>
              </a:rPr>
              <a:t>ارتباط سریع با دیگران به وسیلۀ تلفن همراه و ...</a:t>
            </a:r>
          </a:p>
          <a:p>
            <a:pPr algn="r"/>
            <a:r>
              <a:rPr lang="fa-IR" sz="2000" b="1" dirty="0">
                <a:cs typeface="B Mitra" panose="00000400000000000000" pitchFamily="2" charset="-78"/>
              </a:rPr>
              <a:t>  </a:t>
            </a:r>
          </a:p>
        </p:txBody>
      </p:sp>
      <p:pic>
        <p:nvPicPr>
          <p:cNvPr id="1026" name="Picture 2" descr="C:\Users\h.j.co\Desktop\تصاویر متحرک\0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0028"/>
            <a:ext cx="609600" cy="10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2020431"/>
            <a:ext cx="2895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صوتی : </a:t>
            </a:r>
          </a:p>
          <a:p>
            <a:pPr algn="r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anose="00000400000000000000" pitchFamily="2" charset="-78"/>
            </a:endParaRPr>
          </a:p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متنی :</a:t>
            </a:r>
          </a:p>
          <a:p>
            <a:pPr algn="r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anose="00000400000000000000" pitchFamily="2" charset="-78"/>
            </a:endParaRPr>
          </a:p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تصویری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2714625"/>
            <a:ext cx="17526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 انواع ارتباط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629400" y="2030637"/>
            <a:ext cx="533400" cy="2160363"/>
          </a:xfrm>
          <a:prstGeom prst="rightBrace">
            <a:avLst>
              <a:gd name="adj1" fmla="val 40833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266825" y="2312818"/>
            <a:ext cx="20383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3805535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mms</a:t>
            </a:r>
            <a:endParaRPr lang="fa-I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0528" y="2895600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sms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1824" y="2057400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call</a:t>
            </a:r>
          </a:p>
        </p:txBody>
      </p:sp>
    </p:spTree>
    <p:extLst>
      <p:ext uri="{BB962C8B-B14F-4D97-AF65-F5344CB8AC3E}">
        <p14:creationId xmlns:p14="http://schemas.microsoft.com/office/powerpoint/2010/main" val="28378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062335"/>
            <a:ext cx="624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>
                <a:cs typeface="B Mitra" panose="00000400000000000000" pitchFamily="2" charset="-78"/>
              </a:rPr>
              <a:t>فعالیت های علمی: استفاده از کتابخانه های الکترونیکی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267200"/>
            <a:ext cx="563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نمونه از کتابخانه های الکترونیکی : ویکی پدیا ، رشد</a:t>
            </a:r>
          </a:p>
        </p:txBody>
      </p:sp>
      <p:pic>
        <p:nvPicPr>
          <p:cNvPr id="9" name="Picture 8" descr="ویکی‌پدیا، دانشنامهٔ آزاد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4" t="11389" r="2203" b="61389"/>
          <a:stretch/>
        </p:blipFill>
        <p:spPr>
          <a:xfrm>
            <a:off x="5562600" y="2228850"/>
            <a:ext cx="1704976" cy="186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h.j.co\Desktop\تصاویر متحرک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73923"/>
            <a:ext cx="3122712" cy="1576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066800"/>
            <a:ext cx="6248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dirty="0">
                <a:cs typeface="B Mitra" panose="00000400000000000000" pitchFamily="2" charset="-78"/>
              </a:rPr>
              <a:t>عملیات بانکی با کمک تلفن دستگاه خودپرداز و اینترنت</a:t>
            </a:r>
          </a:p>
        </p:txBody>
      </p:sp>
      <p:pic>
        <p:nvPicPr>
          <p:cNvPr id="3" name="Picture 2" descr="عملیات بانکی - Google Sear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51667" r="58252" b="30139"/>
          <a:stretch/>
        </p:blipFill>
        <p:spPr>
          <a:xfrm>
            <a:off x="4848225" y="2209800"/>
            <a:ext cx="2971800" cy="199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کارت های اعتباری برای انجام امور بانکی | عکس و تصاویر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4" t="25972" r="33389" b="42083"/>
          <a:stretch/>
        </p:blipFill>
        <p:spPr>
          <a:xfrm>
            <a:off x="1524000" y="2209800"/>
            <a:ext cx="3028950" cy="209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43" descr="MMj0356802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1370013" cy="131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2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53425"/>
            <a:ext cx="5486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anose="00000400000000000000" pitchFamily="2" charset="-78"/>
              </a:rPr>
              <a:t>اثرات منفی رسانه های ارتباطی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219200"/>
            <a:ext cx="89916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anose="00000400000000000000" pitchFamily="2" charset="-78"/>
              </a:rPr>
              <a:t>1. رواج خشونت در زندگی واقعی که از طریق فیلم ها پخش می شود </a:t>
            </a:r>
          </a:p>
          <a:p>
            <a:pPr algn="r"/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anose="00000400000000000000" pitchFamily="2" charset="-78"/>
              </a:rPr>
              <a:t>2.رواج بی بند و باری اخلاقی و اثر منفی بر فرهنگ جامعه از طریق برخی پایگاه های اینترنتی </a:t>
            </a:r>
          </a:p>
          <a:p>
            <a:pPr algn="r"/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anose="00000400000000000000" pitchFamily="2" charset="-78"/>
              </a:rPr>
              <a:t>3.ترویج و تشویق مصرف گرایی در جامعه از طریق آگهی های بازرگانی</a:t>
            </a:r>
          </a:p>
          <a:p>
            <a:pPr algn="r"/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anose="00000400000000000000" pitchFamily="2" charset="-78"/>
              </a:rPr>
              <a:t>4.کم شدن تماس چهره به چهره در خانواده و دید و بازدید های اقوام دوستان</a:t>
            </a:r>
          </a:p>
          <a:p>
            <a:pPr algn="r"/>
            <a:r>
              <a:rPr lang="fa-I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anose="00000400000000000000" pitchFamily="2" charset="-78"/>
              </a:rPr>
              <a:t>5. کم شدن گفت و گو بین اعضای خانواده</a:t>
            </a:r>
          </a:p>
        </p:txBody>
      </p:sp>
      <p:pic>
        <p:nvPicPr>
          <p:cNvPr id="6" name="Picture 143" descr="MMj0356802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4419600"/>
            <a:ext cx="1698652" cy="16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8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132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 Kamran</vt:lpstr>
      <vt:lpstr>Comic Sans MS</vt:lpstr>
      <vt:lpstr>Calibri</vt:lpstr>
      <vt:lpstr>Arial</vt:lpstr>
      <vt:lpstr>B Mitra</vt:lpstr>
      <vt:lpstr>2_Office Theme</vt:lpstr>
      <vt:lpstr>Diseño predeterminado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h.j.co</dc:creator>
  <cp:lastModifiedBy>SaBa User</cp:lastModifiedBy>
  <cp:revision>32</cp:revision>
  <dcterms:created xsi:type="dcterms:W3CDTF">2006-08-16T00:00:00Z</dcterms:created>
  <dcterms:modified xsi:type="dcterms:W3CDTF">2023-12-25T21:36:18Z</dcterms:modified>
</cp:coreProperties>
</file>