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84" r:id="rId2"/>
    <p:sldMasterId id="2147483660" r:id="rId3"/>
    <p:sldMasterId id="2147483672" r:id="rId4"/>
  </p:sldMasterIdLst>
  <p:notesMasterIdLst>
    <p:notesMasterId r:id="rId9"/>
  </p:notesMasterIdLst>
  <p:sldIdLst>
    <p:sldId id="258" r:id="rId5"/>
    <p:sldId id="256" r:id="rId6"/>
    <p:sldId id="259" r:id="rId7"/>
    <p:sldId id="282" r:id="rId8"/>
  </p:sldIdLst>
  <p:sldSz cx="9144000" cy="6858000" type="screen4x3"/>
  <p:notesSz cx="6858000" cy="9144000"/>
  <p:embeddedFontLst>
    <p:embeddedFont>
      <p:font typeface="Corbel" panose="020B0503020204020204" pitchFamily="34" charset="0"/>
      <p:regular r:id="rId10"/>
      <p:bold r:id="rId11"/>
      <p:italic r:id="rId12"/>
      <p:boldItalic r:id="rId13"/>
    </p:embeddedFont>
    <p:embeddedFont>
      <p:font typeface="Calibri" panose="020F0502020204030204" pitchFamily="34" charset="0"/>
      <p:regular r:id="rId14"/>
      <p:bold r:id="rId15"/>
    </p:embeddedFont>
    <p:embeddedFont>
      <p:font typeface="Verdana" panose="020B0604030504040204" pitchFamily="34" charset="0"/>
      <p:regular r:id="rId16"/>
      <p:bold r:id="rId17"/>
      <p:italic r:id="rId18"/>
      <p:boldItalic r:id="rId19"/>
    </p:embeddedFont>
    <p:embeddedFont>
      <p:font typeface="B Lotus" panose="00000400000000000000" pitchFamily="2" charset="-78"/>
      <p:regular r:id="rId20"/>
      <p:bold r:id="rId21"/>
    </p:embeddedFont>
    <p:embeddedFont>
      <p:font typeface="Candara" panose="020E0502030303020204" pitchFamily="34" charset="0"/>
      <p:regular r:id="rId22"/>
      <p:bold r:id="rId23"/>
      <p:italic r:id="rId24"/>
      <p:boldItalic r:id="rId25"/>
    </p:embeddedFont>
    <p:embeddedFont>
      <p:font typeface="Tahoma" panose="020B0604030504040204" pitchFamily="34" charset="0"/>
      <p:regular r:id="rId26"/>
      <p:bold r:id="rId27"/>
    </p:embeddedFont>
    <p:embeddedFont>
      <p:font typeface="Calibri Light" panose="020F0302020204030204" pitchFamily="34" charset="0"/>
      <p:regular r:id="rId28"/>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9978" autoAdjust="0"/>
    <p:restoredTop sz="94660"/>
  </p:normalViewPr>
  <p:slideViewPr>
    <p:cSldViewPr>
      <p:cViewPr varScale="1">
        <p:scale>
          <a:sx n="116" d="100"/>
          <a:sy n="116" d="100"/>
        </p:scale>
        <p:origin x="121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06D2D5-E00E-4EE4-A350-74FBEEE755F4}" type="datetimeFigureOut">
              <a:rPr lang="fa-IR" smtClean="0"/>
              <a:t>08/06/1445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0D802C6-7A3C-4EF6-A29E-83E647F68D21}" type="slidenum">
              <a:rPr lang="fa-IR" smtClean="0"/>
              <a:t>‹#›</a:t>
            </a:fld>
            <a:endParaRPr lang="fa-IR"/>
          </a:p>
        </p:txBody>
      </p:sp>
    </p:spTree>
    <p:extLst>
      <p:ext uri="{BB962C8B-B14F-4D97-AF65-F5344CB8AC3E}">
        <p14:creationId xmlns:p14="http://schemas.microsoft.com/office/powerpoint/2010/main" val="29469115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71916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1E3EDA6-9699-4AC3-99A5-DB71F4648304}"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CA0DBA-FF54-4BBA-94DD-167D2D86EF11}" type="slidenum">
              <a:rPr lang="fa-IR" smtClean="0"/>
              <a:t>‹#›</a:t>
            </a:fld>
            <a:endParaRPr lang="fa-IR" dirty="0"/>
          </a:p>
        </p:txBody>
      </p:sp>
    </p:spTree>
    <p:extLst>
      <p:ext uri="{BB962C8B-B14F-4D97-AF65-F5344CB8AC3E}">
        <p14:creationId xmlns:p14="http://schemas.microsoft.com/office/powerpoint/2010/main" val="81042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1E3EDA6-9699-4AC3-99A5-DB71F4648304}"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100864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1E3EDA6-9699-4AC3-99A5-DB71F4648304}"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226665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9776C7-BBDA-4BCF-840D-708FC7426A9E}"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136579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9776C7-BBDA-4BCF-840D-708FC7426A9E}"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263420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776C7-BBDA-4BCF-840D-708FC7426A9E}"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402942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69776C7-BBDA-4BCF-840D-708FC7426A9E}"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4286483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69776C7-BBDA-4BCF-840D-708FC7426A9E}" type="datetimeFigureOut">
              <a:rPr lang="fa-IR" smtClean="0"/>
              <a:t>08/06/1445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301046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69776C7-BBDA-4BCF-840D-708FC7426A9E}" type="datetimeFigureOut">
              <a:rPr lang="fa-IR" smtClean="0"/>
              <a:t>08/06/1445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386593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776C7-BBDA-4BCF-840D-708FC7426A9E}" type="datetimeFigureOut">
              <a:rPr lang="fa-IR" smtClean="0"/>
              <a:t>08/06/1445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47843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776C7-BBDA-4BCF-840D-708FC7426A9E}"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38663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1E3EDA6-9699-4AC3-99A5-DB71F4648304}"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267843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776C7-BBDA-4BCF-840D-708FC7426A9E}"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3407331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9776C7-BBDA-4BCF-840D-708FC7426A9E}"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2071834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9776C7-BBDA-4BCF-840D-708FC7426A9E}"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A8D9CD-10D2-4E4B-89EA-B85C34E8F283}" type="slidenum">
              <a:rPr lang="fa-IR" smtClean="0"/>
              <a:t>‹#›</a:t>
            </a:fld>
            <a:endParaRPr lang="fa-IR"/>
          </a:p>
        </p:txBody>
      </p:sp>
    </p:spTree>
    <p:extLst>
      <p:ext uri="{BB962C8B-B14F-4D97-AF65-F5344CB8AC3E}">
        <p14:creationId xmlns:p14="http://schemas.microsoft.com/office/powerpoint/2010/main" val="842561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EAB73CE-10E4-4D0F-8F1A-B32B70A309D7}" type="datetimeFigureOut">
              <a:rPr lang="fa-IR">
                <a:solidFill>
                  <a:srgbClr val="073E87"/>
                </a:solidFill>
              </a:rPr>
              <a:pPr>
                <a:defRPr/>
              </a:pPr>
              <a:t>08/06/1445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8577EA36-2E8C-40A8-BAAC-9EC9BD09EE5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8858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4911CBB-80D5-4338-B421-3C5875905F51}" type="datetimeFigureOut">
              <a:rPr lang="fa-IR">
                <a:solidFill>
                  <a:srgbClr val="073E87"/>
                </a:solidFill>
              </a:rPr>
              <a:pPr>
                <a:defRPr/>
              </a:pPr>
              <a:t>08/06/1445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D5426C3A-6298-4A65-8486-53BE0099C0B9}"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90583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3C8FA84-0FC0-4D82-AA84-4B43A2E0B9DA}" type="datetimeFigureOut">
              <a:rPr lang="fa-IR">
                <a:solidFill>
                  <a:srgbClr val="073E87"/>
                </a:solidFill>
              </a:rPr>
              <a:pPr>
                <a:defRPr/>
              </a:pPr>
              <a:t>08/06/1445</a:t>
            </a:fld>
            <a:endParaRPr lang="fa-IR">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CE8AFD5B-42C2-4C09-AE61-4849788746F5}"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98478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938DA6C-5772-424B-AE53-D5C1CA52ADD5}" type="datetimeFigureOut">
              <a:rPr lang="fa-IR">
                <a:solidFill>
                  <a:srgbClr val="073E87"/>
                </a:solidFill>
              </a:rPr>
              <a:pPr>
                <a:defRPr/>
              </a:pPr>
              <a:t>08/06/1445</a:t>
            </a:fld>
            <a:endParaRPr lang="fa-IR">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fa-IR">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128026EC-B787-4E09-9F2A-7443C118FB9C}"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950716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F8AD731-5B1E-47DB-BDEE-DD91B425B1A1}" type="datetimeFigureOut">
              <a:rPr lang="fa-IR">
                <a:solidFill>
                  <a:srgbClr val="073E87"/>
                </a:solidFill>
              </a:rPr>
              <a:pPr>
                <a:defRPr/>
              </a:pPr>
              <a:t>08/06/1445</a:t>
            </a:fld>
            <a:endParaRPr lang="fa-IR">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AAE64E4A-5D0A-4874-951F-09FE6501287D}"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761930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B78C7B-97DA-46E6-887C-4A84AEEE5652}" type="datetimeFigureOut">
              <a:rPr lang="fa-IR">
                <a:solidFill>
                  <a:srgbClr val="073E87"/>
                </a:solidFill>
              </a:rPr>
              <a:pPr>
                <a:defRPr/>
              </a:pPr>
              <a:t>08/06/1445</a:t>
            </a:fld>
            <a:endParaRPr lang="fa-IR">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B2ECB79C-8637-4800-9B19-369D27632F87}"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57445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CCBFE946-F935-4389-80C8-A596C597989D}" type="datetimeFigureOut">
              <a:rPr lang="fa-IR">
                <a:solidFill>
                  <a:srgbClr val="073E87"/>
                </a:solidFill>
              </a:rPr>
              <a:pPr>
                <a:defRPr/>
              </a:pPr>
              <a:t>08/06/1445</a:t>
            </a:fld>
            <a:endParaRPr lang="fa-IR">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44BCFAD-C9A9-4678-A138-BCE72BAC5B3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88306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3EDA6-9699-4AC3-99A5-DB71F4648304}" type="datetimeFigureOut">
              <a:rPr lang="fa-IR" smtClean="0"/>
              <a:t>08/06/1445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43640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3B4B63FB-B67F-4AE7-94AB-C631F270C618}" type="datetimeFigureOut">
              <a:rPr lang="fa-IR">
                <a:solidFill>
                  <a:srgbClr val="073E87"/>
                </a:solidFill>
              </a:rPr>
              <a:pPr>
                <a:defRPr/>
              </a:pPr>
              <a:t>08/06/1445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61E03660-7F89-4E90-88DD-816FBE02F40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39337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C82B04A-185F-4933-BEB5-FB8E00AD2F55}" type="datetimeFigureOut">
              <a:rPr lang="fa-IR">
                <a:solidFill>
                  <a:srgbClr val="073E87"/>
                </a:solidFill>
              </a:rPr>
              <a:pPr>
                <a:defRPr/>
              </a:pPr>
              <a:t>08/06/1445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83F7B881-FB93-45A3-B609-E9B58BC2E740}"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36435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8C37B7-17C1-4537-8F2C-6E70A593AB23}" type="datetimeFigureOut">
              <a:rPr lang="fa-IR">
                <a:solidFill>
                  <a:srgbClr val="073E87"/>
                </a:solidFill>
              </a:rPr>
              <a:pPr>
                <a:defRPr/>
              </a:pPr>
              <a:t>08/06/1445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58584E15-9813-4996-8504-BC205760E6B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73961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3A89DA5B-6062-4834-9D95-FA263CDA6D6A}" type="datetimeFigureOut">
              <a:rPr lang="fa-IR">
                <a:solidFill>
                  <a:srgbClr val="073E87"/>
                </a:solidFill>
              </a:rPr>
              <a:pPr>
                <a:defRPr/>
              </a:pPr>
              <a:t>08/06/1445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3F10594-3CAE-4EED-A321-F431AD3AAA7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231255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650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988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03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867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328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3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1E3EDA6-9699-4AC3-99A5-DB71F4648304}"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1215547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02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294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81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28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14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1E3EDA6-9699-4AC3-99A5-DB71F4648304}" type="datetimeFigureOut">
              <a:rPr lang="fa-IR" smtClean="0"/>
              <a:t>08/06/1445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157005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1E3EDA6-9699-4AC3-99A5-DB71F4648304}" type="datetimeFigureOut">
              <a:rPr lang="fa-IR" smtClean="0"/>
              <a:t>08/06/1445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19323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EDA6-9699-4AC3-99A5-DB71F4648304}" type="datetimeFigureOut">
              <a:rPr lang="fa-IR" smtClean="0"/>
              <a:t>08/06/1445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16645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EDA6-9699-4AC3-99A5-DB71F4648304}"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283788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EDA6-9699-4AC3-99A5-DB71F4648304}" type="datetimeFigureOut">
              <a:rPr lang="fa-IR" smtClean="0"/>
              <a:t>08/06/1445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CA0DBA-FF54-4BBA-94DD-167D2D86EF11}" type="slidenum">
              <a:rPr lang="fa-IR" smtClean="0"/>
              <a:t>‹#›</a:t>
            </a:fld>
            <a:endParaRPr lang="fa-IR"/>
          </a:p>
        </p:txBody>
      </p:sp>
    </p:spTree>
    <p:extLst>
      <p:ext uri="{BB962C8B-B14F-4D97-AF65-F5344CB8AC3E}">
        <p14:creationId xmlns:p14="http://schemas.microsoft.com/office/powerpoint/2010/main" val="23853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E3EDA6-9699-4AC3-99A5-DB71F4648304}" type="datetimeFigureOut">
              <a:rPr lang="fa-IR" smtClean="0"/>
              <a:t>08/06/1445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CA0DBA-FF54-4BBA-94DD-167D2D86EF11}" type="slidenum">
              <a:rPr lang="fa-IR" smtClean="0"/>
              <a:t>‹#›</a:t>
            </a:fld>
            <a:endParaRPr lang="fa-IR"/>
          </a:p>
        </p:txBody>
      </p:sp>
    </p:spTree>
    <p:extLst>
      <p:ext uri="{BB962C8B-B14F-4D97-AF65-F5344CB8AC3E}">
        <p14:creationId xmlns:p14="http://schemas.microsoft.com/office/powerpoint/2010/main" val="33993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9776C7-BBDA-4BCF-840D-708FC7426A9E}" type="datetimeFigureOut">
              <a:rPr lang="fa-IR" smtClean="0"/>
              <a:t>08/06/1445</a:t>
            </a:fld>
            <a:endParaRPr lang="fa-I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r>
              <a:rPr lang="fa-IR" dirty="0" smtClean="0"/>
              <a:t>1</a:t>
            </a:r>
            <a:endParaRPr lang="fa-IR" dirty="0"/>
          </a:p>
        </p:txBody>
      </p:sp>
    </p:spTree>
    <p:extLst>
      <p:ext uri="{BB962C8B-B14F-4D97-AF65-F5344CB8AC3E}">
        <p14:creationId xmlns:p14="http://schemas.microsoft.com/office/powerpoint/2010/main" val="2181141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B1D2322D-6AED-4519-B767-04F613AC46AD}" type="datetimeFigureOut">
              <a:rPr lang="fa-IR">
                <a:solidFill>
                  <a:srgbClr val="073E87"/>
                </a:solidFill>
              </a:rPr>
              <a:pPr>
                <a:defRPr/>
              </a:pPr>
              <a:t>08/06/1445</a:t>
            </a:fld>
            <a:endParaRPr lang="fa-IR">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fa-IR">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06178838-B55E-4FA9-A06F-A452ED08498F}" type="slidenum">
              <a:rPr lang="fa-IR">
                <a:solidFill>
                  <a:srgbClr val="073E87"/>
                </a:solidFill>
              </a:rPr>
              <a:pPr>
                <a:defRPr/>
              </a:pPr>
              <a:t>‹#›</a:t>
            </a:fld>
            <a:endParaRPr lang="fa-IR">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58776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fontAlgn="base">
        <a:spcBef>
          <a:spcPct val="0"/>
        </a:spcBef>
        <a:spcAft>
          <a:spcPct val="0"/>
        </a:spcAft>
        <a:defRPr sz="4400" kern="1200">
          <a:solidFill>
            <a:srgbClr val="FFFFFF"/>
          </a:solidFill>
          <a:latin typeface="+mj-lt"/>
          <a:ea typeface="+mj-ea"/>
          <a:cs typeface="+mj-cs"/>
        </a:defRPr>
      </a:lvl1pPr>
      <a:lvl2pPr algn="ctr" rtl="1" fontAlgn="base">
        <a:spcBef>
          <a:spcPct val="0"/>
        </a:spcBef>
        <a:spcAft>
          <a:spcPct val="0"/>
        </a:spcAft>
        <a:defRPr sz="4400">
          <a:solidFill>
            <a:srgbClr val="FFFFFF"/>
          </a:solidFill>
          <a:latin typeface="Candara" pitchFamily="34" charset="0"/>
          <a:cs typeface="Arial" pitchFamily="34" charset="0"/>
        </a:defRPr>
      </a:lvl2pPr>
      <a:lvl3pPr algn="ctr" rtl="1" fontAlgn="base">
        <a:spcBef>
          <a:spcPct val="0"/>
        </a:spcBef>
        <a:spcAft>
          <a:spcPct val="0"/>
        </a:spcAft>
        <a:defRPr sz="4400">
          <a:solidFill>
            <a:srgbClr val="FFFFFF"/>
          </a:solidFill>
          <a:latin typeface="Candara" pitchFamily="34" charset="0"/>
          <a:cs typeface="Arial" pitchFamily="34" charset="0"/>
        </a:defRPr>
      </a:lvl3pPr>
      <a:lvl4pPr algn="ctr" rtl="1" fontAlgn="base">
        <a:spcBef>
          <a:spcPct val="0"/>
        </a:spcBef>
        <a:spcAft>
          <a:spcPct val="0"/>
        </a:spcAft>
        <a:defRPr sz="4400">
          <a:solidFill>
            <a:srgbClr val="FFFFFF"/>
          </a:solidFill>
          <a:latin typeface="Candara" pitchFamily="34" charset="0"/>
          <a:cs typeface="Arial" pitchFamily="34" charset="0"/>
        </a:defRPr>
      </a:lvl4pPr>
      <a:lvl5pPr algn="ctr" rtl="1" fontAlgn="base">
        <a:spcBef>
          <a:spcPct val="0"/>
        </a:spcBef>
        <a:spcAft>
          <a:spcPct val="0"/>
        </a:spcAft>
        <a:defRPr sz="4400">
          <a:solidFill>
            <a:srgbClr val="FFFFFF"/>
          </a:solidFill>
          <a:latin typeface="Candar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r" rtl="1"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rtl="1"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rtl="1"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r" rtl="1"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5EF05EF-6168-407F-8025-E41839E12504}" type="datetimeFigureOut">
              <a:rPr lang="en-US" smtClean="0">
                <a:solidFill>
                  <a:prstClr val="black">
                    <a:tint val="75000"/>
                  </a:prstClr>
                </a:solidFill>
              </a:rPr>
              <a:pPr rtl="0"/>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A1C692C-4F2D-45F6-A9A8-8A3A8FE27806}"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756721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3568" y="1916832"/>
            <a:ext cx="7772400" cy="1584176"/>
          </a:xfrm>
        </p:spPr>
        <p:txBody>
          <a:bodyPr>
            <a:normAutofit/>
          </a:bodyPr>
          <a:lstStyle/>
          <a:p>
            <a:pPr fontAlgn="t">
              <a:lnSpc>
                <a:spcPct val="115000"/>
              </a:lnSpc>
              <a:spcAft>
                <a:spcPts val="0"/>
              </a:spcAft>
            </a:pPr>
            <a:r>
              <a:rPr lang="fa-IR" sz="8000" b="1" cap="small" dirty="0">
                <a:solidFill>
                  <a:srgbClr val="000080"/>
                </a:solidFill>
                <a:latin typeface="Tahoma"/>
                <a:ea typeface="Times New Roman"/>
                <a:cs typeface="B Lotus"/>
              </a:rPr>
              <a:t>افزودنی های بتن</a:t>
            </a:r>
            <a:endParaRPr lang="en-US" sz="6000" dirty="0">
              <a:effectLst/>
              <a:latin typeface="Calibri"/>
              <a:ea typeface="Calibri"/>
              <a:cs typeface="Arial"/>
            </a:endParaRPr>
          </a:p>
        </p:txBody>
      </p:sp>
      <p:sp>
        <p:nvSpPr>
          <p:cNvPr id="20483" name="Subtitle 2"/>
          <p:cNvSpPr>
            <a:spLocks noGrp="1"/>
          </p:cNvSpPr>
          <p:nvPr>
            <p:ph type="subTitle" idx="1"/>
          </p:nvPr>
        </p:nvSpPr>
        <p:spPr>
          <a:xfrm>
            <a:off x="1403648" y="4149080"/>
            <a:ext cx="6400800" cy="1584176"/>
          </a:xfrm>
        </p:spPr>
        <p:txBody>
          <a:bodyPr>
            <a:normAutofit lnSpcReduction="10000"/>
          </a:bodyPr>
          <a:lstStyle/>
          <a:p>
            <a:r>
              <a:rPr lang="fa-IR" sz="3300" dirty="0" smtClean="0">
                <a:solidFill>
                  <a:schemeClr val="tx1"/>
                </a:solidFill>
                <a:cs typeface="B Lotus" pitchFamily="2" charset="-78"/>
              </a:rPr>
              <a:t>استادمحترم : </a:t>
            </a:r>
          </a:p>
          <a:p>
            <a:r>
              <a:rPr lang="fa-IR" sz="2800" dirty="0" smtClean="0">
                <a:solidFill>
                  <a:schemeClr val="tx1"/>
                </a:solidFill>
                <a:cs typeface="B Lotus" pitchFamily="2" charset="-78"/>
              </a:rPr>
              <a:t>تهیه کننده : </a:t>
            </a:r>
          </a:p>
          <a:p>
            <a:r>
              <a:rPr lang="fa-IR" sz="2800" dirty="0" smtClean="0">
                <a:solidFill>
                  <a:schemeClr val="tx1"/>
                </a:solidFill>
                <a:cs typeface="B Lotus" pitchFamily="2" charset="-78"/>
              </a:rPr>
              <a:t>ارائه دهندگان : </a:t>
            </a:r>
          </a:p>
        </p:txBody>
      </p:sp>
    </p:spTree>
    <p:extLst>
      <p:ext uri="{BB962C8B-B14F-4D97-AF65-F5344CB8AC3E}">
        <p14:creationId xmlns:p14="http://schemas.microsoft.com/office/powerpoint/2010/main" val="883282390"/>
      </p:ext>
    </p:extLst>
  </p:cSld>
  <p:clrMapOvr>
    <a:masterClrMapping/>
  </p:clrMapOvr>
  <p:transition spd="slow" advTm="1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Q:\مقاله\POWERPOINT\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3" y="0"/>
            <a:ext cx="9165353"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53" y="46799"/>
            <a:ext cx="8841825" cy="5478423"/>
          </a:xfrm>
          <a:prstGeom prst="rect">
            <a:avLst/>
          </a:prstGeom>
        </p:spPr>
        <p:txBody>
          <a:bodyPr wrap="square">
            <a:spAutoFit/>
          </a:bodyPr>
          <a:lstStyle/>
          <a:p>
            <a:pPr fontAlgn="t">
              <a:spcBef>
                <a:spcPts val="600"/>
              </a:spcBef>
              <a:spcAft>
                <a:spcPts val="600"/>
              </a:spcAft>
            </a:pPr>
            <a:r>
              <a:rPr lang="fa-IR" sz="2800" b="1" cap="small" dirty="0" smtClean="0">
                <a:solidFill>
                  <a:srgbClr val="000080"/>
                </a:solidFill>
                <a:effectLst/>
                <a:latin typeface="Tahoma"/>
                <a:ea typeface="Times New Roman"/>
                <a:cs typeface="B Lotus"/>
              </a:rPr>
              <a:t>مقدمه</a:t>
            </a:r>
            <a:endParaRPr lang="en-US" dirty="0">
              <a:ea typeface="Calibri"/>
              <a:cs typeface="Arial"/>
            </a:endParaRPr>
          </a:p>
          <a:p>
            <a:pPr fontAlgn="t">
              <a:spcBef>
                <a:spcPts val="600"/>
              </a:spcBef>
              <a:spcAft>
                <a:spcPts val="600"/>
              </a:spcAft>
            </a:pPr>
            <a:r>
              <a:rPr lang="fa-IR" sz="2400" dirty="0" smtClean="0">
                <a:solidFill>
                  <a:srgbClr val="000000"/>
                </a:solidFill>
                <a:effectLst/>
                <a:latin typeface="Tahoma"/>
                <a:ea typeface="Times New Roman"/>
                <a:cs typeface="B Lotus"/>
              </a:rPr>
              <a:t>مواد مضاف، موادی شيميائي هستند كه به مقدار جزئي به بتن اضافه مي شوند تا بعضي از خواص مناسب و مطلوب را در بتن ايجاد كننـــد . مواد اصلی تشکیل دهنده بتن عبارت‌اند از: سیمان، آب و مصالح سنگی، به طور کلی هر ماده دیگری که غیر از مواد اصلی به بتن (یا ملات یا دوغاب) در ضمن ساخت افزوده شود، ماده افزودنی نامیده می‌شود. مواد افزودنی معمولاً به صورت گرد یا مایع هستند و یک یا چند ویژگی بتن را تغییر داده، برخی از آنها را اصلاح می‌کنند و بعضاً ممکن است سبب اختلال و بروز عیب در پاره‌ای از ویژگیهای مطلوب بتن شوند. ميزان مصرف مـــواد مضاف در بتن كم بوده و معمولا‍ً به صورت درصدي از وزن سيمان مشخص مي شود . </a:t>
            </a:r>
            <a:br>
              <a:rPr lang="fa-IR" sz="2400" dirty="0" smtClean="0">
                <a:solidFill>
                  <a:srgbClr val="000000"/>
                </a:solidFill>
                <a:effectLst/>
                <a:latin typeface="Tahoma"/>
                <a:ea typeface="Times New Roman"/>
                <a:cs typeface="B Lotus"/>
              </a:rPr>
            </a:br>
            <a:r>
              <a:rPr lang="fa-IR" sz="2400" dirty="0">
                <a:solidFill>
                  <a:srgbClr val="000000"/>
                </a:solidFill>
                <a:ea typeface="Times New Roman"/>
                <a:cs typeface="Times New Roman"/>
              </a:rPr>
              <a:t>•</a:t>
            </a:r>
            <a:r>
              <a:rPr lang="fa-IR" sz="2400" dirty="0" smtClean="0">
                <a:solidFill>
                  <a:srgbClr val="000000"/>
                </a:solidFill>
                <a:effectLst/>
                <a:latin typeface="Tahoma"/>
                <a:ea typeface="Times New Roman"/>
                <a:cs typeface="B Lotus"/>
              </a:rPr>
              <a:t> علی رغم کل ملاحظات، باید به خاطر داشت که هیچ نوع و مقداری از افزودنیها را نمی توان به عنوان جانشین یک روش بتن ریزی خوب در نظر گرفت. </a:t>
            </a:r>
            <a:br>
              <a:rPr lang="fa-IR" sz="2400" dirty="0" smtClean="0">
                <a:solidFill>
                  <a:srgbClr val="000000"/>
                </a:solidFill>
                <a:effectLst/>
                <a:latin typeface="Tahoma"/>
                <a:ea typeface="Times New Roman"/>
                <a:cs typeface="B Lotus"/>
              </a:rPr>
            </a:br>
            <a:r>
              <a:rPr lang="fa-IR" sz="2400" dirty="0">
                <a:solidFill>
                  <a:srgbClr val="000000"/>
                </a:solidFill>
                <a:ea typeface="Times New Roman"/>
                <a:cs typeface="Times New Roman"/>
              </a:rPr>
              <a:t>•</a:t>
            </a:r>
            <a:r>
              <a:rPr lang="fa-IR" sz="2400" dirty="0" smtClean="0">
                <a:solidFill>
                  <a:srgbClr val="000000"/>
                </a:solidFill>
                <a:effectLst/>
                <a:latin typeface="Tahoma"/>
                <a:ea typeface="Times New Roman"/>
                <a:cs typeface="B Lotus"/>
              </a:rPr>
              <a:t> موثرترین افزودنی ها هم به عواملی چون نوع و مقدار مواد سیمانی، مقدار آب، شکل سنگدانه، دانه بندی، نسبت های مخلوط، مدت زمان اختلاط، اسلامپ و دمای بتن بستگی دارد.</a:t>
            </a:r>
            <a:endParaRPr lang="en-US" dirty="0">
              <a:ea typeface="Calibri"/>
              <a:cs typeface="Arial"/>
            </a:endParaRPr>
          </a:p>
        </p:txBody>
      </p:sp>
    </p:spTree>
    <p:extLst>
      <p:ext uri="{BB962C8B-B14F-4D97-AF65-F5344CB8AC3E}">
        <p14:creationId xmlns:p14="http://schemas.microsoft.com/office/powerpoint/2010/main" val="17583484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Q:\مقاله\POWERPOINT\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3" y="0"/>
            <a:ext cx="9165353"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47027" y="1268760"/>
            <a:ext cx="6390456" cy="3539430"/>
          </a:xfrm>
          <a:prstGeom prst="rect">
            <a:avLst/>
          </a:prstGeom>
        </p:spPr>
        <p:txBody>
          <a:bodyPr wrap="square">
            <a:spAutoFit/>
          </a:bodyPr>
          <a:lstStyle/>
          <a:p>
            <a:pPr fontAlgn="t"/>
            <a:r>
              <a:rPr lang="fa-IR" sz="2800" dirty="0" smtClean="0">
                <a:solidFill>
                  <a:srgbClr val="000000"/>
                </a:solidFill>
                <a:effectLst/>
                <a:latin typeface="Tahoma"/>
                <a:ea typeface="Times New Roman"/>
                <a:cs typeface="B Lotus"/>
              </a:rPr>
              <a:t>1- کاهش هزینه ساخت بتن </a:t>
            </a:r>
            <a:br>
              <a:rPr lang="fa-IR" sz="2800" dirty="0" smtClean="0">
                <a:solidFill>
                  <a:srgbClr val="000000"/>
                </a:solidFill>
                <a:effectLst/>
                <a:latin typeface="Tahoma"/>
                <a:ea typeface="Times New Roman"/>
                <a:cs typeface="B Lotus"/>
              </a:rPr>
            </a:br>
            <a:r>
              <a:rPr lang="fa-IR" sz="2800" dirty="0" smtClean="0">
                <a:solidFill>
                  <a:srgbClr val="000000"/>
                </a:solidFill>
                <a:effectLst/>
                <a:latin typeface="Tahoma"/>
                <a:ea typeface="Times New Roman"/>
                <a:cs typeface="B Lotus"/>
              </a:rPr>
              <a:t>2- دستیابی موثرتر به خصوصیات معینی از بتن نسبت به روش های دیگر </a:t>
            </a:r>
            <a:br>
              <a:rPr lang="fa-IR" sz="2800" dirty="0" smtClean="0">
                <a:solidFill>
                  <a:srgbClr val="000000"/>
                </a:solidFill>
                <a:effectLst/>
                <a:latin typeface="Tahoma"/>
                <a:ea typeface="Times New Roman"/>
                <a:cs typeface="B Lotus"/>
              </a:rPr>
            </a:br>
            <a:r>
              <a:rPr lang="fa-IR" sz="2800" dirty="0" smtClean="0">
                <a:solidFill>
                  <a:srgbClr val="000000"/>
                </a:solidFill>
                <a:effectLst/>
                <a:latin typeface="Tahoma"/>
                <a:ea typeface="Times New Roman"/>
                <a:cs typeface="B Lotus"/>
              </a:rPr>
              <a:t>3- حفظ کیفیت بتن در ضمن مراحل مختلف مخلوط کردن، حمل، ریختن و عمل آوری در شرایط آب و هوایی نامساعد </a:t>
            </a:r>
            <a:br>
              <a:rPr lang="fa-IR" sz="2800" dirty="0" smtClean="0">
                <a:solidFill>
                  <a:srgbClr val="000000"/>
                </a:solidFill>
                <a:effectLst/>
                <a:latin typeface="Tahoma"/>
                <a:ea typeface="Times New Roman"/>
                <a:cs typeface="B Lotus"/>
              </a:rPr>
            </a:br>
            <a:r>
              <a:rPr lang="fa-IR" sz="2800" dirty="0" smtClean="0">
                <a:solidFill>
                  <a:srgbClr val="000000"/>
                </a:solidFill>
                <a:effectLst/>
                <a:latin typeface="Tahoma"/>
                <a:ea typeface="Times New Roman"/>
                <a:cs typeface="B Lotus"/>
              </a:rPr>
              <a:t>4- غلبه بر شرایط اضطراری </a:t>
            </a:r>
          </a:p>
          <a:p>
            <a:pPr fontAlgn="t"/>
            <a:r>
              <a:rPr lang="fa-IR" sz="2800" dirty="0" smtClean="0">
                <a:solidFill>
                  <a:srgbClr val="000000"/>
                </a:solidFill>
                <a:effectLst/>
                <a:latin typeface="Tahoma"/>
                <a:ea typeface="Times New Roman"/>
                <a:cs typeface="B Lotus"/>
              </a:rPr>
              <a:t>معین در ضمن عملیات بتن ریزی</a:t>
            </a:r>
          </a:p>
        </p:txBody>
      </p:sp>
      <p:pic>
        <p:nvPicPr>
          <p:cNvPr id="1026" name="Picture 2" descr="http://www.placemakers.co.nz/media/12032/concreteAd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3935030" cy="26233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1353" y="485964"/>
            <a:ext cx="2973891" cy="461665"/>
          </a:xfrm>
          <a:prstGeom prst="rect">
            <a:avLst/>
          </a:prstGeom>
        </p:spPr>
        <p:txBody>
          <a:bodyPr wrap="none">
            <a:spAutoFit/>
          </a:bodyPr>
          <a:lstStyle/>
          <a:p>
            <a:pPr indent="95250" fontAlgn="t"/>
            <a:r>
              <a:rPr lang="fa-IR" sz="2400" b="1" cap="small" dirty="0">
                <a:solidFill>
                  <a:srgbClr val="008000"/>
                </a:solidFill>
                <a:latin typeface="Tahoma"/>
                <a:ea typeface="Times New Roman"/>
                <a:cs typeface="B Lotus"/>
              </a:rPr>
              <a:t>دلایل استفاده از </a:t>
            </a:r>
            <a:r>
              <a:rPr lang="fa-IR" sz="2400" b="1" cap="small" dirty="0" smtClean="0">
                <a:solidFill>
                  <a:srgbClr val="008000"/>
                </a:solidFill>
                <a:latin typeface="Tahoma"/>
                <a:ea typeface="Times New Roman"/>
                <a:cs typeface="B Lotus"/>
              </a:rPr>
              <a:t>افزودنی ها</a:t>
            </a:r>
            <a:endParaRPr lang="en-US" b="1" dirty="0">
              <a:ea typeface="Calibri"/>
              <a:cs typeface="Arial"/>
            </a:endParaRPr>
          </a:p>
        </p:txBody>
      </p:sp>
    </p:spTree>
    <p:extLst>
      <p:ext uri="{BB962C8B-B14F-4D97-AF65-F5344CB8AC3E}">
        <p14:creationId xmlns:p14="http://schemas.microsoft.com/office/powerpoint/2010/main" val="35394020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rot="10800000">
            <a:off x="5714999" y="0"/>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solidFill>
                <a:prstClr val="black"/>
              </a:solidFill>
            </a:endParaRPr>
          </a:p>
        </p:txBody>
      </p:sp>
      <p:sp>
        <p:nvSpPr>
          <p:cNvPr id="8" name="TextBox 7"/>
          <p:cNvSpPr txBox="1"/>
          <p:nvPr/>
        </p:nvSpPr>
        <p:spPr>
          <a:xfrm flipH="1">
            <a:off x="2219992" y="1196752"/>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  1. زود گير كننده ها</a:t>
            </a:r>
            <a:endParaRPr lang="en-US" sz="2400" dirty="0">
              <a:solidFill>
                <a:prstClr val="black">
                  <a:lumMod val="50000"/>
                  <a:lumOff val="50000"/>
                </a:prstClr>
              </a:solidFill>
              <a:latin typeface="Corbel" pitchFamily="34" charset="0"/>
            </a:endParaRPr>
          </a:p>
        </p:txBody>
      </p:sp>
      <p:sp>
        <p:nvSpPr>
          <p:cNvPr id="9" name="TextBox 8"/>
          <p:cNvSpPr txBox="1"/>
          <p:nvPr/>
        </p:nvSpPr>
        <p:spPr>
          <a:xfrm flipH="1">
            <a:off x="1667623" y="1786631"/>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2. كند گير كننده ها</a:t>
            </a:r>
            <a:endParaRPr lang="en-US" sz="2000" dirty="0">
              <a:solidFill>
                <a:prstClr val="black">
                  <a:lumMod val="50000"/>
                  <a:lumOff val="50000"/>
                </a:prstClr>
              </a:solidFill>
              <a:latin typeface="Corbel" pitchFamily="34" charset="0"/>
            </a:endParaRPr>
          </a:p>
        </p:txBody>
      </p:sp>
      <p:sp>
        <p:nvSpPr>
          <p:cNvPr id="10" name="TextBox 9"/>
          <p:cNvSpPr txBox="1"/>
          <p:nvPr/>
        </p:nvSpPr>
        <p:spPr>
          <a:xfrm flipH="1">
            <a:off x="1475656" y="2379689"/>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3. مواد روان ساز یا خمیری کننده</a:t>
            </a:r>
            <a:endParaRPr lang="en-US" sz="2000" dirty="0">
              <a:solidFill>
                <a:prstClr val="black">
                  <a:lumMod val="50000"/>
                  <a:lumOff val="50000"/>
                </a:prstClr>
              </a:solidFill>
              <a:latin typeface="Corbel" pitchFamily="34" charset="0"/>
            </a:endParaRPr>
          </a:p>
        </p:txBody>
      </p:sp>
      <p:sp>
        <p:nvSpPr>
          <p:cNvPr id="12" name="TextBox 11"/>
          <p:cNvSpPr txBox="1"/>
          <p:nvPr/>
        </p:nvSpPr>
        <p:spPr>
          <a:xfrm flipH="1">
            <a:off x="1630429" y="3081387"/>
            <a:ext cx="3445627"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4. روان کننده‌های ممتاز</a:t>
            </a:r>
            <a:endParaRPr lang="en-US" sz="2000" dirty="0">
              <a:solidFill>
                <a:prstClr val="white">
                  <a:lumMod val="50000"/>
                </a:prstClr>
              </a:solidFill>
              <a:latin typeface="Corbel" pitchFamily="34" charset="0"/>
            </a:endParaRPr>
          </a:p>
        </p:txBody>
      </p:sp>
      <p:sp>
        <p:nvSpPr>
          <p:cNvPr id="15" name="Oval 14"/>
          <p:cNvSpPr/>
          <p:nvPr/>
        </p:nvSpPr>
        <p:spPr>
          <a:xfrm>
            <a:off x="6060473" y="129759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6" name="Oval 15"/>
          <p:cNvSpPr/>
          <p:nvPr/>
        </p:nvSpPr>
        <p:spPr>
          <a:xfrm>
            <a:off x="5724128" y="189313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7" name="Oval 16"/>
          <p:cNvSpPr/>
          <p:nvPr/>
        </p:nvSpPr>
        <p:spPr>
          <a:xfrm>
            <a:off x="5508104" y="24928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8" name="Oval 17"/>
          <p:cNvSpPr/>
          <p:nvPr/>
        </p:nvSpPr>
        <p:spPr>
          <a:xfrm>
            <a:off x="5412401" y="314096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Arc 18"/>
          <p:cNvSpPr/>
          <p:nvPr/>
        </p:nvSpPr>
        <p:spPr>
          <a:xfrm rot="10800000">
            <a:off x="7605779" y="1858875"/>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grpSp>
        <p:nvGrpSpPr>
          <p:cNvPr id="2" name="Group 24"/>
          <p:cNvGrpSpPr/>
          <p:nvPr/>
        </p:nvGrpSpPr>
        <p:grpSpPr>
          <a:xfrm rot="16200000">
            <a:off x="5876736" y="3138743"/>
            <a:ext cx="6506085"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sp>
        <p:nvSpPr>
          <p:cNvPr id="20" name="TextBox 19"/>
          <p:cNvSpPr txBox="1"/>
          <p:nvPr/>
        </p:nvSpPr>
        <p:spPr>
          <a:xfrm flipH="1">
            <a:off x="1451599" y="3801467"/>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5. مواد مضاف هوا زا</a:t>
            </a:r>
            <a:endParaRPr lang="en-US" sz="2000" dirty="0">
              <a:solidFill>
                <a:prstClr val="black">
                  <a:lumMod val="50000"/>
                  <a:lumOff val="50000"/>
                </a:prstClr>
              </a:solidFill>
              <a:latin typeface="Corbel" pitchFamily="34" charset="0"/>
            </a:endParaRPr>
          </a:p>
        </p:txBody>
      </p:sp>
      <p:sp>
        <p:nvSpPr>
          <p:cNvPr id="21" name="Oval 20"/>
          <p:cNvSpPr/>
          <p:nvPr/>
        </p:nvSpPr>
        <p:spPr>
          <a:xfrm>
            <a:off x="5484409" y="386104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TextBox 21"/>
          <p:cNvSpPr txBox="1"/>
          <p:nvPr/>
        </p:nvSpPr>
        <p:spPr>
          <a:xfrm flipH="1">
            <a:off x="1595615" y="4449539"/>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6. مواد پوزولانی</a:t>
            </a:r>
            <a:endParaRPr lang="en-US" sz="2000" dirty="0">
              <a:solidFill>
                <a:prstClr val="black">
                  <a:lumMod val="50000"/>
                  <a:lumOff val="50000"/>
                </a:prstClr>
              </a:solidFill>
              <a:latin typeface="Corbel" pitchFamily="34" charset="0"/>
            </a:endParaRPr>
          </a:p>
        </p:txBody>
      </p:sp>
      <p:sp>
        <p:nvSpPr>
          <p:cNvPr id="23" name="Oval 22"/>
          <p:cNvSpPr/>
          <p:nvPr/>
        </p:nvSpPr>
        <p:spPr>
          <a:xfrm>
            <a:off x="5652120" y="450912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5" name="TextBox 24"/>
          <p:cNvSpPr txBox="1"/>
          <p:nvPr/>
        </p:nvSpPr>
        <p:spPr>
          <a:xfrm flipH="1">
            <a:off x="1827475" y="5066020"/>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7. مواد کاهنده آب</a:t>
            </a:r>
            <a:endParaRPr lang="en-US" sz="2000" dirty="0">
              <a:solidFill>
                <a:prstClr val="black">
                  <a:lumMod val="50000"/>
                  <a:lumOff val="50000"/>
                </a:prstClr>
              </a:solidFill>
              <a:latin typeface="Corbel" pitchFamily="34" charset="0"/>
            </a:endParaRPr>
          </a:p>
        </p:txBody>
      </p:sp>
      <p:sp>
        <p:nvSpPr>
          <p:cNvPr id="26" name="Oval 25"/>
          <p:cNvSpPr/>
          <p:nvPr/>
        </p:nvSpPr>
        <p:spPr>
          <a:xfrm>
            <a:off x="5988465" y="513349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7" name="TextBox 26"/>
          <p:cNvSpPr txBox="1"/>
          <p:nvPr/>
        </p:nvSpPr>
        <p:spPr>
          <a:xfrm flipH="1">
            <a:off x="2243687" y="5570076"/>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8. مواد آب‌بند کننده</a:t>
            </a:r>
            <a:endParaRPr lang="en-US" sz="2000" dirty="0">
              <a:solidFill>
                <a:prstClr val="black">
                  <a:lumMod val="50000"/>
                  <a:lumOff val="50000"/>
                </a:prstClr>
              </a:solidFill>
              <a:latin typeface="Corbel" pitchFamily="34" charset="0"/>
            </a:endParaRPr>
          </a:p>
        </p:txBody>
      </p:sp>
      <p:sp>
        <p:nvSpPr>
          <p:cNvPr id="28" name="Oval 27"/>
          <p:cNvSpPr/>
          <p:nvPr/>
        </p:nvSpPr>
        <p:spPr>
          <a:xfrm>
            <a:off x="6348505" y="563755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TextBox 28"/>
          <p:cNvSpPr txBox="1"/>
          <p:nvPr/>
        </p:nvSpPr>
        <p:spPr>
          <a:xfrm flipH="1">
            <a:off x="2555776" y="6146140"/>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9. مواد افزودنی متفرقه</a:t>
            </a:r>
            <a:endParaRPr lang="en-US" sz="2000" dirty="0">
              <a:solidFill>
                <a:prstClr val="black">
                  <a:lumMod val="50000"/>
                  <a:lumOff val="50000"/>
                </a:prstClr>
              </a:solidFill>
              <a:latin typeface="Corbel" pitchFamily="34" charset="0"/>
            </a:endParaRPr>
          </a:p>
        </p:txBody>
      </p:sp>
      <p:sp>
        <p:nvSpPr>
          <p:cNvPr id="30" name="Oval 29"/>
          <p:cNvSpPr/>
          <p:nvPr/>
        </p:nvSpPr>
        <p:spPr>
          <a:xfrm>
            <a:off x="6852561" y="614160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7092280" y="2276872"/>
            <a:ext cx="2094585" cy="1754326"/>
          </a:xfrm>
          <a:prstGeom prst="rect">
            <a:avLst/>
          </a:prstGeom>
        </p:spPr>
        <p:txBody>
          <a:bodyPr wrap="square">
            <a:spAutoFit/>
          </a:bodyPr>
          <a:lstStyle/>
          <a:p>
            <a:pPr indent="95250" algn="ctr" fontAlgn="t"/>
            <a:r>
              <a:rPr lang="fa-IR" sz="3600" b="1" cap="small" dirty="0" smtClean="0">
                <a:solidFill>
                  <a:srgbClr val="008000"/>
                </a:solidFill>
                <a:latin typeface="Tahoma"/>
                <a:ea typeface="Times New Roman"/>
                <a:cs typeface="B Lotus"/>
              </a:rPr>
              <a:t>گروه‌بندی کلی مواد افزودنی</a:t>
            </a:r>
            <a:endParaRPr lang="en-US" sz="2800" dirty="0">
              <a:solidFill>
                <a:prstClr val="black"/>
              </a:solidFill>
              <a:ea typeface="Calibri"/>
              <a:cs typeface="Arial"/>
            </a:endParaRPr>
          </a:p>
        </p:txBody>
      </p:sp>
      <p:sp>
        <p:nvSpPr>
          <p:cNvPr id="6" name="Rectangle 5"/>
          <p:cNvSpPr/>
          <p:nvPr/>
        </p:nvSpPr>
        <p:spPr>
          <a:xfrm>
            <a:off x="1766445" y="28984"/>
            <a:ext cx="5000087" cy="707886"/>
          </a:xfrm>
          <a:prstGeom prst="rect">
            <a:avLst/>
          </a:prstGeom>
        </p:spPr>
        <p:txBody>
          <a:bodyPr wrap="none">
            <a:spAutoFit/>
          </a:bodyPr>
          <a:lstStyle/>
          <a:p>
            <a:pPr indent="95250" algn="ctr" fontAlgn="t"/>
            <a:r>
              <a:rPr lang="fa-IR" sz="4000" b="1" cap="small" dirty="0" smtClean="0">
                <a:solidFill>
                  <a:srgbClr val="FF0000"/>
                </a:solidFill>
                <a:latin typeface="Tahoma"/>
                <a:ea typeface="Times New Roman"/>
                <a:cs typeface="B Lotus"/>
              </a:rPr>
              <a:t>گروه‌بندی کلی مواد افزودنی:</a:t>
            </a:r>
            <a:endParaRPr lang="en-US" sz="3200" dirty="0">
              <a:solidFill>
                <a:srgbClr val="FF0000"/>
              </a:solidFill>
              <a:ea typeface="Calibri"/>
              <a:cs typeface="Arial"/>
            </a:endParaRPr>
          </a:p>
        </p:txBody>
      </p:sp>
    </p:spTree>
    <p:extLst>
      <p:ext uri="{BB962C8B-B14F-4D97-AF65-F5344CB8AC3E}">
        <p14:creationId xmlns:p14="http://schemas.microsoft.com/office/powerpoint/2010/main" val="1207148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4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66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66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66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660000">
                                      <p:cBhvr>
                                        <p:cTn id="54" dur="500" fill="hold"/>
                                        <p:tgtEl>
                                          <p:spTgt spid="2"/>
                                        </p:tgtEl>
                                        <p:attrNameLst>
                                          <p:attrName>r</p:attrName>
                                        </p:attrNameLst>
                                      </p:cBhvr>
                                    </p:animRot>
                                  </p:childTnLst>
                                </p:cTn>
                              </p:par>
                            </p:childTnLst>
                          </p:cTn>
                        </p:par>
                        <p:par>
                          <p:cTn id="55" fill="hold">
                            <p:stCondLst>
                              <p:cond delay="500"/>
                            </p:stCondLst>
                            <p:childTnLst>
                              <p:par>
                                <p:cTn id="56" presetID="1" presetClass="emph" presetSubtype="2" fill="hold" nodeType="afterEffect">
                                  <p:stCondLst>
                                    <p:cond delay="0"/>
                                  </p:stCondLst>
                                  <p:childTnLst>
                                    <p:animClr clrSpc="rgb" dir="cw">
                                      <p:cBhvr>
                                        <p:cTn id="57" dur="500" fill="hold"/>
                                        <p:tgtEl>
                                          <p:spTgt spid="21"/>
                                        </p:tgtEl>
                                        <p:attrNameLst>
                                          <p:attrName>fillcolor</p:attrName>
                                        </p:attrNameLst>
                                      </p:cBhvr>
                                      <p:to>
                                        <a:srgbClr val="829975"/>
                                      </p:to>
                                    </p:animClr>
                                    <p:set>
                                      <p:cBhvr>
                                        <p:cTn id="58" dur="500" fill="hold"/>
                                        <p:tgtEl>
                                          <p:spTgt spid="21"/>
                                        </p:tgtEl>
                                        <p:attrNameLst>
                                          <p:attrName>fill.type</p:attrName>
                                        </p:attrNameLst>
                                      </p:cBhvr>
                                      <p:to>
                                        <p:strVal val="solid"/>
                                      </p:to>
                                    </p:set>
                                    <p:set>
                                      <p:cBhvr>
                                        <p:cTn id="59" dur="500" fill="hold"/>
                                        <p:tgtEl>
                                          <p:spTgt spid="21"/>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660000">
                                      <p:cBhvr>
                                        <p:cTn id="66" dur="500" fill="hold"/>
                                        <p:tgtEl>
                                          <p:spTgt spid="2"/>
                                        </p:tgtEl>
                                        <p:attrNameLst>
                                          <p:attrName>r</p:attrName>
                                        </p:attrNameLst>
                                      </p:cBhvr>
                                    </p:animRot>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829975"/>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660000">
                                      <p:cBhvr>
                                        <p:cTn id="78" dur="500" fill="hold"/>
                                        <p:tgtEl>
                                          <p:spTgt spid="2"/>
                                        </p:tgtEl>
                                        <p:attrNameLst>
                                          <p:attrName>r</p:attrName>
                                        </p:attrNameLst>
                                      </p:cBhvr>
                                    </p:animRot>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6"/>
                                        </p:tgtEl>
                                        <p:attrNameLst>
                                          <p:attrName>fillcolor</p:attrName>
                                        </p:attrNameLst>
                                      </p:cBhvr>
                                      <p:to>
                                        <a:srgbClr val="829975"/>
                                      </p:to>
                                    </p:animClr>
                                    <p:set>
                                      <p:cBhvr>
                                        <p:cTn id="82" dur="500" fill="hold"/>
                                        <p:tgtEl>
                                          <p:spTgt spid="26"/>
                                        </p:tgtEl>
                                        <p:attrNameLst>
                                          <p:attrName>fill.type</p:attrName>
                                        </p:attrNameLst>
                                      </p:cBhvr>
                                      <p:to>
                                        <p:strVal val="solid"/>
                                      </p:to>
                                    </p:set>
                                    <p:set>
                                      <p:cBhvr>
                                        <p:cTn id="83" dur="500" fill="hold"/>
                                        <p:tgtEl>
                                          <p:spTgt spid="26"/>
                                        </p:tgtEl>
                                        <p:attrNameLst>
                                          <p:attrName>fill.on</p:attrName>
                                        </p:attrNameLst>
                                      </p:cBhvr>
                                      <p:to>
                                        <p:strVal val="true"/>
                                      </p:to>
                                    </p:se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mph" presetSubtype="0" fill="hold" nodeType="clickEffect">
                                  <p:stCondLst>
                                    <p:cond delay="0"/>
                                  </p:stCondLst>
                                  <p:childTnLst>
                                    <p:animRot by="-660000">
                                      <p:cBhvr>
                                        <p:cTn id="90" dur="500" fill="hold"/>
                                        <p:tgtEl>
                                          <p:spTgt spid="2"/>
                                        </p:tgtEl>
                                        <p:attrNameLst>
                                          <p:attrName>r</p:attrName>
                                        </p:attrNameLst>
                                      </p:cBhvr>
                                    </p:animRot>
                                  </p:childTnLst>
                                </p:cTn>
                              </p:par>
                            </p:childTnLst>
                          </p:cTn>
                        </p:par>
                        <p:par>
                          <p:cTn id="91" fill="hold">
                            <p:stCondLst>
                              <p:cond delay="500"/>
                            </p:stCondLst>
                            <p:childTnLst>
                              <p:par>
                                <p:cTn id="92" presetID="1" presetClass="emph" presetSubtype="2" fill="hold" nodeType="afterEffect">
                                  <p:stCondLst>
                                    <p:cond delay="0"/>
                                  </p:stCondLst>
                                  <p:childTnLst>
                                    <p:animClr clrSpc="rgb" dir="cw">
                                      <p:cBhvr>
                                        <p:cTn id="93" dur="500" fill="hold"/>
                                        <p:tgtEl>
                                          <p:spTgt spid="28"/>
                                        </p:tgtEl>
                                        <p:attrNameLst>
                                          <p:attrName>fillcolor</p:attrName>
                                        </p:attrNameLst>
                                      </p:cBhvr>
                                      <p:to>
                                        <a:srgbClr val="829975"/>
                                      </p:to>
                                    </p:animClr>
                                    <p:set>
                                      <p:cBhvr>
                                        <p:cTn id="94" dur="500" fill="hold"/>
                                        <p:tgtEl>
                                          <p:spTgt spid="28"/>
                                        </p:tgtEl>
                                        <p:attrNameLst>
                                          <p:attrName>fill.type</p:attrName>
                                        </p:attrNameLst>
                                      </p:cBhvr>
                                      <p:to>
                                        <p:strVal val="solid"/>
                                      </p:to>
                                    </p:set>
                                    <p:set>
                                      <p:cBhvr>
                                        <p:cTn id="95" dur="500" fill="hold"/>
                                        <p:tgtEl>
                                          <p:spTgt spid="28"/>
                                        </p:tgtEl>
                                        <p:attrNameLst>
                                          <p:attrName>fill.on</p:attrName>
                                        </p:attrNameLst>
                                      </p:cBhvr>
                                      <p:to>
                                        <p:strVal val="true"/>
                                      </p:to>
                                    </p:se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660000">
                                      <p:cBhvr>
                                        <p:cTn id="102" dur="500" fill="hold"/>
                                        <p:tgtEl>
                                          <p:spTgt spid="2"/>
                                        </p:tgtEl>
                                        <p:attrNameLst>
                                          <p:attrName>r</p:attrName>
                                        </p:attrNameLst>
                                      </p:cBhvr>
                                    </p:animRot>
                                  </p:childTnLst>
                                </p:cTn>
                              </p:par>
                            </p:childTnLst>
                          </p:cTn>
                        </p:par>
                        <p:par>
                          <p:cTn id="103" fill="hold">
                            <p:stCondLst>
                              <p:cond delay="500"/>
                            </p:stCondLst>
                            <p:childTnLst>
                              <p:par>
                                <p:cTn id="104" presetID="1" presetClass="emph" presetSubtype="2" fill="hold" nodeType="afterEffect">
                                  <p:stCondLst>
                                    <p:cond delay="0"/>
                                  </p:stCondLst>
                                  <p:childTnLst>
                                    <p:animClr clrSpc="rgb" dir="cw">
                                      <p:cBhvr>
                                        <p:cTn id="105" dur="500" fill="hold"/>
                                        <p:tgtEl>
                                          <p:spTgt spid="30"/>
                                        </p:tgtEl>
                                        <p:attrNameLst>
                                          <p:attrName>fillcolor</p:attrName>
                                        </p:attrNameLst>
                                      </p:cBhvr>
                                      <p:to>
                                        <a:srgbClr val="829975"/>
                                      </p:to>
                                    </p:animClr>
                                    <p:set>
                                      <p:cBhvr>
                                        <p:cTn id="106" dur="500" fill="hold"/>
                                        <p:tgtEl>
                                          <p:spTgt spid="30"/>
                                        </p:tgtEl>
                                        <p:attrNameLst>
                                          <p:attrName>fill.type</p:attrName>
                                        </p:attrNameLst>
                                      </p:cBhvr>
                                      <p:to>
                                        <p:strVal val="solid"/>
                                      </p:to>
                                    </p:set>
                                    <p:set>
                                      <p:cBhvr>
                                        <p:cTn id="107" dur="500" fill="hold"/>
                                        <p:tgtEl>
                                          <p:spTgt spid="30"/>
                                        </p:tgtEl>
                                        <p:attrNameLst>
                                          <p:attrName>fill.on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0" grpId="0"/>
      <p:bldP spid="22" grpId="0"/>
      <p:bldP spid="25" grpId="0"/>
      <p:bldP spid="27" grpId="0"/>
      <p:bldP spid="29"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TS01033826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3741</Words>
  <Application>Microsoft Office PowerPoint</Application>
  <PresentationFormat>On-screen Show (4:3)</PresentationFormat>
  <Paragraphs>197</Paragraphs>
  <Slides>4</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vt:i4>
      </vt:variant>
    </vt:vector>
  </HeadingPairs>
  <TitlesOfParts>
    <vt:vector size="18" baseType="lpstr">
      <vt:lpstr>Corbel</vt:lpstr>
      <vt:lpstr>Calibri</vt:lpstr>
      <vt:lpstr>Verdana</vt:lpstr>
      <vt:lpstr>Times New Roman</vt:lpstr>
      <vt:lpstr>B Lotus</vt:lpstr>
      <vt:lpstr>Candara</vt:lpstr>
      <vt:lpstr>Arial</vt:lpstr>
      <vt:lpstr>Symbol</vt:lpstr>
      <vt:lpstr>Tahoma</vt:lpstr>
      <vt:lpstr>Calibri Light</vt:lpstr>
      <vt:lpstr>Office Theme</vt:lpstr>
      <vt:lpstr>Custom Design</vt:lpstr>
      <vt:lpstr>1_Waveform</vt:lpstr>
      <vt:lpstr>TS010338265</vt:lpstr>
      <vt:lpstr>افزودنی های بتن</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orkideh</dc:creator>
  <cp:lastModifiedBy>orkideh</cp:lastModifiedBy>
  <cp:revision>22</cp:revision>
  <dcterms:created xsi:type="dcterms:W3CDTF">2013-11-04T17:54:24Z</dcterms:created>
  <dcterms:modified xsi:type="dcterms:W3CDTF">2023-12-20T17:22:05Z</dcterms:modified>
</cp:coreProperties>
</file>